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7" r:id="rId3"/>
    <p:sldId id="313" r:id="rId4"/>
    <p:sldId id="316" r:id="rId5"/>
    <p:sldId id="262" r:id="rId6"/>
    <p:sldId id="315" r:id="rId7"/>
    <p:sldId id="297" r:id="rId8"/>
    <p:sldId id="298" r:id="rId9"/>
    <p:sldId id="299" r:id="rId10"/>
    <p:sldId id="300" r:id="rId11"/>
    <p:sldId id="259" r:id="rId12"/>
    <p:sldId id="301" r:id="rId13"/>
    <p:sldId id="305" r:id="rId14"/>
    <p:sldId id="304" r:id="rId15"/>
    <p:sldId id="306" r:id="rId16"/>
    <p:sldId id="264" r:id="rId17"/>
    <p:sldId id="317" r:id="rId18"/>
    <p:sldId id="308" r:id="rId19"/>
    <p:sldId id="307" r:id="rId20"/>
    <p:sldId id="260" r:id="rId21"/>
    <p:sldId id="309" r:id="rId22"/>
    <p:sldId id="261" r:id="rId23"/>
    <p:sldId id="275" r:id="rId24"/>
    <p:sldId id="310" r:id="rId25"/>
    <p:sldId id="311" r:id="rId26"/>
    <p:sldId id="279" r:id="rId27"/>
    <p:sldId id="312" r:id="rId28"/>
  </p:sldIdLst>
  <p:sldSz cx="9144000" cy="5143500" type="screen16x9"/>
  <p:notesSz cx="6858000" cy="9144000"/>
  <p:embeddedFontLst>
    <p:embeddedFont>
      <p:font typeface="Advent Pro Light" panose="020B0604020202020204" charset="0"/>
      <p:regular r:id="rId30"/>
      <p:bold r:id="rId31"/>
    </p:embeddedFont>
    <p:embeddedFont>
      <p:font typeface="Algerian" panose="04020705040A02060702" pitchFamily="82" charset="0"/>
      <p:regular r:id="rId32"/>
    </p:embeddedFont>
    <p:embeddedFont>
      <p:font typeface="Anton" pitchFamily="2" charset="0"/>
      <p:regular r:id="rId33"/>
    </p:embeddedFont>
    <p:embeddedFont>
      <p:font typeface="Aparajita" panose="02020603050405020304" pitchFamily="18" charset="0"/>
      <p:regular r:id="rId34"/>
      <p:bold r:id="rId35"/>
      <p:italic r:id="rId36"/>
      <p:boldItalic r:id="rId37"/>
    </p:embeddedFont>
    <p:embeddedFont>
      <p:font typeface="Arial Rounded MT Bold" panose="020F0704030504030204" pitchFamily="34" charset="0"/>
      <p:regular r:id="rId38"/>
    </p:embeddedFont>
    <p:embeddedFont>
      <p:font typeface="Bahnschrift" panose="020B0502040204020203" pitchFamily="34" charset="0"/>
      <p:regular r:id="rId39"/>
      <p:bold r:id="rId40"/>
    </p:embeddedFont>
    <p:embeddedFont>
      <p:font typeface="Bahnschrift Light Condensed" panose="020B0502040204020203" pitchFamily="34" charset="0"/>
      <p:regular r:id="rId41"/>
    </p:embeddedFont>
    <p:embeddedFont>
      <p:font typeface="Bahnschrift SemiLight" panose="020B0502040204020203" pitchFamily="34" charset="0"/>
      <p:regular r:id="rId42"/>
    </p:embeddedFont>
    <p:embeddedFont>
      <p:font typeface="Bernard MT Condensed" panose="02050806060905020404" pitchFamily="18" charset="0"/>
      <p:regular r:id="rId43"/>
    </p:embeddedFont>
    <p:embeddedFont>
      <p:font typeface="Bodoni MT Black" panose="02070A03080606020203" pitchFamily="18" charset="0"/>
      <p:bold r:id="rId44"/>
      <p:boldItalic r:id="rId45"/>
    </p:embeddedFont>
    <p:embeddedFont>
      <p:font typeface="Fira Sans Condensed Light" panose="020B0403050000020004" pitchFamily="34" charset="0"/>
      <p:regular r:id="rId46"/>
      <p:bold r:id="rId47"/>
      <p:italic r:id="rId48"/>
      <p:boldItalic r:id="rId49"/>
    </p:embeddedFont>
    <p:embeddedFont>
      <p:font typeface="HP Simplified Jpan" panose="020B0500000000000000" pitchFamily="34" charset="-128"/>
      <p:regular r:id="rId50"/>
    </p:embeddedFont>
    <p:embeddedFont>
      <p:font typeface="Ink Free" panose="03080402000500000000" pitchFamily="66" charset="0"/>
      <p:regular r:id="rId51"/>
    </p:embeddedFont>
    <p:embeddedFont>
      <p:font typeface="Josefin Slab" pitchFamily="2" charset="0"/>
      <p:regular r:id="rId52"/>
      <p:bold r:id="rId53"/>
      <p:italic r:id="rId54"/>
      <p:boldItalic r:id="rId55"/>
    </p:embeddedFont>
    <p:embeddedFont>
      <p:font typeface="Lora" pitchFamily="2" charset="0"/>
      <p:regular r:id="rId56"/>
      <p:bold r:id="rId57"/>
      <p:italic r:id="rId58"/>
      <p:boldItalic r:id="rId59"/>
    </p:embeddedFont>
    <p:embeddedFont>
      <p:font typeface="NSimSun" panose="02010609030101010101" pitchFamily="49" charset="-122"/>
      <p:regular r:id="rId60"/>
    </p:embeddedFont>
    <p:embeddedFont>
      <p:font typeface="Nunito Sans" pitchFamily="2" charset="0"/>
      <p:regular r:id="rId61"/>
      <p:bold r:id="rId62"/>
      <p:italic r:id="rId63"/>
      <p:boldItalic r:id="rId64"/>
    </p:embeddedFont>
    <p:embeddedFont>
      <p:font typeface="Rajdhani" panose="020B0604020202020204" charset="0"/>
      <p:regular r:id="rId65"/>
      <p:bold r:id="rId66"/>
    </p:embeddedFont>
    <p:embeddedFont>
      <p:font typeface="Snap ITC" panose="04040A07060A02020202" pitchFamily="82"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B97ACF-2D46-41BD-9576-36306C58C994}">
  <a:tblStyle styleId="{D5B97ACF-2D46-41BD-9576-36306C58C9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varScale="1">
        <p:scale>
          <a:sx n="82" d="100"/>
          <a:sy n="82" d="100"/>
        </p:scale>
        <p:origin x="8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font" Target="fonts/font37.fntdata"/><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font" Target="fonts/font38.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6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3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896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546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2" r:id="rId12"/>
    <p:sldLayoutId id="21474836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mage" TargetMode="External"/><Relationship Id="rId2" Type="http://schemas.openxmlformats.org/officeDocument/2006/relationships/image" Target="../media/image13.jpg"/><Relationship Id="rId1" Type="http://schemas.openxmlformats.org/officeDocument/2006/relationships/slideLayout" Target="../slideLayouts/slideLayout5.xml"/><Relationship Id="rId4" Type="http://schemas.openxmlformats.org/officeDocument/2006/relationships/hyperlink" Target="https://en.wikipedia.org/wiki/Pix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royalsocietypublishing.org/doi/10.1098/rsta.2016.0233"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physics.aps.org/articles/v9/103" TargetMode="External"/><Relationship Id="rId5" Type="http://schemas.openxmlformats.org/officeDocument/2006/relationships/hyperlink" Target="https://en.wikipedia.org/wiki/Ghost_imaging" TargetMode="External"/><Relationship Id="rId4" Type="http://schemas.openxmlformats.org/officeDocument/2006/relationships/hyperlink" Target="https://newatlas.com/technology/ghost-imaging-non-line-of-sight-see-around-corner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0.jfif"/></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latin typeface="Rajdhani"/>
                <a:ea typeface="Rajdhani"/>
                <a:cs typeface="Rajdhani"/>
                <a:sym typeface="Rajdhani"/>
              </a:rPr>
              <a:t>GHOST IMAGING</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719999" y="3585074"/>
            <a:ext cx="3852001" cy="545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Condensed Light"/>
                <a:ea typeface="Fira Sans Condensed Light"/>
                <a:cs typeface="Fira Sans Condensed Light"/>
                <a:sym typeface="Fira Sans Condensed Light"/>
              </a:rPr>
              <a:t>SPOOKY IMAGING USING ARTIFICIAL INTELLIGENCE !</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396490"/>
            <a:ext cx="4197350" cy="4319530"/>
          </a:xfrm>
          <a:prstGeom prst="rect">
            <a:avLst/>
          </a:prstGeom>
          <a:noFill/>
          <a:ln>
            <a:noFill/>
          </a:ln>
        </p:spPr>
      </p:pic>
      <p:pic>
        <p:nvPicPr>
          <p:cNvPr id="3" name="Picture 2">
            <a:extLst>
              <a:ext uri="{FF2B5EF4-FFF2-40B4-BE49-F238E27FC236}">
                <a16:creationId xmlns:a16="http://schemas.microsoft.com/office/drawing/2014/main" id="{F1F59B2B-0BFA-C622-7BD5-A567C40F7271}"/>
              </a:ext>
            </a:extLst>
          </p:cNvPr>
          <p:cNvPicPr>
            <a:picLocks noChangeAspect="1"/>
          </p:cNvPicPr>
          <p:nvPr/>
        </p:nvPicPr>
        <p:blipFill>
          <a:blip r:embed="rId5"/>
          <a:stretch>
            <a:fillRect/>
          </a:stretch>
        </p:blipFill>
        <p:spPr>
          <a:xfrm>
            <a:off x="94688" y="134069"/>
            <a:ext cx="1611823" cy="12088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C3D0-0902-A740-3124-3F568C2E7E4E}"/>
              </a:ext>
            </a:extLst>
          </p:cNvPr>
          <p:cNvSpPr>
            <a:spLocks noGrp="1"/>
          </p:cNvSpPr>
          <p:nvPr>
            <p:ph type="title"/>
          </p:nvPr>
        </p:nvSpPr>
        <p:spPr/>
        <p:txBody>
          <a:bodyPr/>
          <a:lstStyle/>
          <a:p>
            <a:r>
              <a:rPr lang="en-IN" dirty="0"/>
              <a:t>SO HOW DOES GHOST IMAGING WORK?</a:t>
            </a:r>
          </a:p>
        </p:txBody>
      </p:sp>
      <p:pic>
        <p:nvPicPr>
          <p:cNvPr id="4" name="Picture 3">
            <a:extLst>
              <a:ext uri="{FF2B5EF4-FFF2-40B4-BE49-F238E27FC236}">
                <a16:creationId xmlns:a16="http://schemas.microsoft.com/office/drawing/2014/main" id="{85029D89-1B22-6C10-245C-1CC6DD348A77}"/>
              </a:ext>
            </a:extLst>
          </p:cNvPr>
          <p:cNvPicPr>
            <a:picLocks noChangeAspect="1"/>
          </p:cNvPicPr>
          <p:nvPr/>
        </p:nvPicPr>
        <p:blipFill>
          <a:blip r:embed="rId2"/>
          <a:stretch>
            <a:fillRect/>
          </a:stretch>
        </p:blipFill>
        <p:spPr>
          <a:xfrm>
            <a:off x="5883115" y="2822604"/>
            <a:ext cx="1744917" cy="2294785"/>
          </a:xfrm>
          <a:prstGeom prst="rect">
            <a:avLst/>
          </a:prstGeom>
        </p:spPr>
      </p:pic>
      <p:sp>
        <p:nvSpPr>
          <p:cNvPr id="5" name="Speech Bubble: Oval 4">
            <a:extLst>
              <a:ext uri="{FF2B5EF4-FFF2-40B4-BE49-F238E27FC236}">
                <a16:creationId xmlns:a16="http://schemas.microsoft.com/office/drawing/2014/main" id="{04B2E74D-F971-E8C2-E7BC-1430A3A96F92}"/>
              </a:ext>
            </a:extLst>
          </p:cNvPr>
          <p:cNvSpPr/>
          <p:nvPr/>
        </p:nvSpPr>
        <p:spPr>
          <a:xfrm>
            <a:off x="323681" y="1286633"/>
            <a:ext cx="5138443" cy="2613727"/>
          </a:xfrm>
          <a:prstGeom prst="wedgeEllipseCallout">
            <a:avLst>
              <a:gd name="adj1" fmla="val 74398"/>
              <a:gd name="adj2" fmla="val 282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FFFF00"/>
                </a:solidFill>
                <a:effectLst/>
                <a:latin typeface="NSimSun" panose="02010609030101010101" pitchFamily="49" charset="-122"/>
                <a:ea typeface="NSimSun" panose="02010609030101010101" pitchFamily="49" charset="-122"/>
              </a:rPr>
              <a:t>It is technique that produces an </a:t>
            </a:r>
            <a:r>
              <a:rPr lang="en-US" sz="1600" b="0" i="0" strike="noStrike" dirty="0">
                <a:solidFill>
                  <a:srgbClr val="FFFF00"/>
                </a:solidFill>
                <a:effectLst/>
                <a:latin typeface="NSimSun" panose="02010609030101010101" pitchFamily="49" charset="-122"/>
                <a:ea typeface="NSimSun" panose="02010609030101010101" pitchFamily="49" charset="-122"/>
                <a:hlinkClick r:id="rId3" tooltip="Image">
                  <a:extLst>
                    <a:ext uri="{A12FA001-AC4F-418D-AE19-62706E023703}">
                      <ahyp:hlinkClr xmlns:ahyp="http://schemas.microsoft.com/office/drawing/2018/hyperlinkcolor" val="tx"/>
                    </a:ext>
                  </a:extLst>
                </a:hlinkClick>
              </a:rPr>
              <a:t>image</a:t>
            </a:r>
            <a:r>
              <a:rPr lang="en-US" sz="1600" b="0" i="0" dirty="0">
                <a:solidFill>
                  <a:srgbClr val="FFFF00"/>
                </a:solidFill>
                <a:effectLst/>
                <a:latin typeface="NSimSun" panose="02010609030101010101" pitchFamily="49" charset="-122"/>
                <a:ea typeface="NSimSun" panose="02010609030101010101" pitchFamily="49" charset="-122"/>
              </a:rPr>
              <a:t> of an object by combining information from two light detectors: a conventional, </a:t>
            </a:r>
            <a:r>
              <a:rPr lang="en-US" sz="1600" b="0" i="1" dirty="0">
                <a:solidFill>
                  <a:srgbClr val="FFFF00"/>
                </a:solidFill>
                <a:effectLst/>
                <a:latin typeface="NSimSun" panose="02010609030101010101" pitchFamily="49" charset="-122"/>
                <a:ea typeface="NSimSun" panose="02010609030101010101" pitchFamily="49" charset="-122"/>
              </a:rPr>
              <a:t>multi-</a:t>
            </a:r>
            <a:r>
              <a:rPr lang="en-US" sz="1600" b="0" i="1" strike="noStrike" dirty="0">
                <a:solidFill>
                  <a:srgbClr val="FFFF00"/>
                </a:solidFill>
                <a:effectLst/>
                <a:latin typeface="NSimSun" panose="02010609030101010101" pitchFamily="49" charset="-122"/>
                <a:ea typeface="NSimSun" panose="02010609030101010101" pitchFamily="49" charset="-122"/>
                <a:hlinkClick r:id="rId4" tooltip="Pixel">
                  <a:extLst>
                    <a:ext uri="{A12FA001-AC4F-418D-AE19-62706E023703}">
                      <ahyp:hlinkClr xmlns:ahyp="http://schemas.microsoft.com/office/drawing/2018/hyperlinkcolor" val="tx"/>
                    </a:ext>
                  </a:extLst>
                </a:hlinkClick>
              </a:rPr>
              <a:t>pixel</a:t>
            </a:r>
            <a:r>
              <a:rPr lang="en-US" sz="1600" b="0" i="0" dirty="0">
                <a:solidFill>
                  <a:srgbClr val="FFFF00"/>
                </a:solidFill>
                <a:effectLst/>
                <a:latin typeface="NSimSun" panose="02010609030101010101" pitchFamily="49" charset="-122"/>
                <a:ea typeface="NSimSun" panose="02010609030101010101" pitchFamily="49" charset="-122"/>
              </a:rPr>
              <a:t> detector that </a:t>
            </a:r>
            <a:r>
              <a:rPr lang="en-US" sz="1600" b="0" i="1" dirty="0">
                <a:solidFill>
                  <a:srgbClr val="FFFF00"/>
                </a:solidFill>
                <a:effectLst/>
                <a:latin typeface="NSimSun" panose="02010609030101010101" pitchFamily="49" charset="-122"/>
                <a:ea typeface="NSimSun" panose="02010609030101010101" pitchFamily="49" charset="-122"/>
              </a:rPr>
              <a:t>doesn't</a:t>
            </a:r>
            <a:r>
              <a:rPr lang="en-US" sz="1600" b="0" i="0" dirty="0">
                <a:solidFill>
                  <a:srgbClr val="FFFF00"/>
                </a:solidFill>
                <a:effectLst/>
                <a:latin typeface="NSimSun" panose="02010609030101010101" pitchFamily="49" charset="-122"/>
                <a:ea typeface="NSimSun" panose="02010609030101010101" pitchFamily="49" charset="-122"/>
              </a:rPr>
              <a:t> view the object, and a </a:t>
            </a:r>
            <a:r>
              <a:rPr lang="en-US" sz="1600" b="0" i="1" dirty="0">
                <a:solidFill>
                  <a:srgbClr val="FFFF00"/>
                </a:solidFill>
                <a:effectLst/>
                <a:latin typeface="NSimSun" panose="02010609030101010101" pitchFamily="49" charset="-122"/>
                <a:ea typeface="NSimSun" panose="02010609030101010101" pitchFamily="49" charset="-122"/>
              </a:rPr>
              <a:t>single-pixel</a:t>
            </a:r>
            <a:r>
              <a:rPr lang="en-US" sz="1600" b="0" i="0" dirty="0">
                <a:solidFill>
                  <a:srgbClr val="FFFF00"/>
                </a:solidFill>
                <a:effectLst/>
                <a:latin typeface="NSimSun" panose="02010609030101010101" pitchFamily="49" charset="-122"/>
                <a:ea typeface="NSimSun" panose="02010609030101010101" pitchFamily="49" charset="-122"/>
              </a:rPr>
              <a:t> (bucket) detector that </a:t>
            </a:r>
            <a:r>
              <a:rPr lang="en-US" sz="1600" b="0" i="1" dirty="0">
                <a:solidFill>
                  <a:srgbClr val="FFFF00"/>
                </a:solidFill>
                <a:effectLst/>
                <a:latin typeface="NSimSun" panose="02010609030101010101" pitchFamily="49" charset="-122"/>
                <a:ea typeface="NSimSun" panose="02010609030101010101" pitchFamily="49" charset="-122"/>
              </a:rPr>
              <a:t>does</a:t>
            </a:r>
            <a:r>
              <a:rPr lang="en-US" sz="1600" b="0" i="0" dirty="0">
                <a:solidFill>
                  <a:srgbClr val="FFFF00"/>
                </a:solidFill>
                <a:effectLst/>
                <a:latin typeface="NSimSun" panose="02010609030101010101" pitchFamily="49" charset="-122"/>
                <a:ea typeface="NSimSun" panose="02010609030101010101" pitchFamily="49" charset="-122"/>
              </a:rPr>
              <a:t> view the object</a:t>
            </a:r>
            <a:r>
              <a:rPr lang="en-US" b="0" i="0" dirty="0">
                <a:solidFill>
                  <a:srgbClr val="202122"/>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206267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57305" y="419461"/>
            <a:ext cx="2536279"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600" dirty="0">
                <a:solidFill>
                  <a:srgbClr val="FF0000"/>
                </a:solidFill>
              </a:rPr>
              <a:t>Mechanism</a:t>
            </a:r>
            <a:endParaRPr sz="3600" dirty="0">
              <a:solidFill>
                <a:srgbClr val="FF0000"/>
              </a:solidFill>
            </a:endParaRPr>
          </a:p>
        </p:txBody>
      </p:sp>
      <p:sp>
        <p:nvSpPr>
          <p:cNvPr id="136" name="Google Shape;136;p27"/>
          <p:cNvSpPr txBox="1">
            <a:spLocks noGrp="1"/>
          </p:cNvSpPr>
          <p:nvPr>
            <p:ph type="subTitle" idx="1"/>
          </p:nvPr>
        </p:nvSpPr>
        <p:spPr>
          <a:xfrm>
            <a:off x="50416" y="314201"/>
            <a:ext cx="577746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0" i="0" dirty="0">
                <a:solidFill>
                  <a:srgbClr val="00B050"/>
                </a:solidFill>
                <a:effectLst/>
                <a:latin typeface="NSimSun" panose="02010609030101010101" pitchFamily="49" charset="-122"/>
                <a:ea typeface="NSimSun" panose="02010609030101010101" pitchFamily="49" charset="-122"/>
              </a:rPr>
              <a:t> </a:t>
            </a:r>
            <a:r>
              <a:rPr lang="en-US" sz="1600" b="1" i="0" dirty="0">
                <a:solidFill>
                  <a:srgbClr val="00B050"/>
                </a:solidFill>
                <a:effectLst/>
                <a:latin typeface="NSimSun" panose="02010609030101010101" pitchFamily="49" charset="-122"/>
                <a:ea typeface="NSimSun" panose="02010609030101010101" pitchFamily="49" charset="-122"/>
              </a:rPr>
              <a:t>Imagine two transparent boxes: one that is empty and one that has an object within it. The back wall of the empty box contains a grid of many pixels (i.e. a camera), while the back wall of the box with the object is a large single-pixel (a bucket detector</a:t>
            </a:r>
            <a:r>
              <a:rPr lang="en-US" sz="1600" b="1" i="0" dirty="0">
                <a:solidFill>
                  <a:srgbClr val="202122"/>
                </a:solidFill>
                <a:effectLst/>
                <a:latin typeface="Arial" panose="020B0604020202020204" pitchFamily="34" charset="0"/>
              </a:rPr>
              <a:t>.</a:t>
            </a:r>
            <a:r>
              <a:rPr lang="en-US" sz="1600" b="1" dirty="0">
                <a:solidFill>
                  <a:srgbClr val="00B050"/>
                </a:solidFill>
                <a:latin typeface="Arial" panose="020B0604020202020204" pitchFamily="34" charset="0"/>
              </a:rPr>
              <a:t>)</a:t>
            </a:r>
            <a:endParaRPr sz="1600" b="1" dirty="0"/>
          </a:p>
        </p:txBody>
      </p:sp>
      <p:cxnSp>
        <p:nvCxnSpPr>
          <p:cNvPr id="137" name="Google Shape;137;p27"/>
          <p:cNvCxnSpPr/>
          <p:nvPr/>
        </p:nvCxnSpPr>
        <p:spPr>
          <a:xfrm>
            <a:off x="6204850" y="1136051"/>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BA270E7C-0E37-9747-7AA5-2C19C4A61236}"/>
              </a:ext>
            </a:extLst>
          </p:cNvPr>
          <p:cNvSpPr txBox="1"/>
          <p:nvPr/>
        </p:nvSpPr>
        <p:spPr>
          <a:xfrm>
            <a:off x="2007031" y="4564251"/>
            <a:ext cx="5044697" cy="307777"/>
          </a:xfrm>
          <a:prstGeom prst="rect">
            <a:avLst/>
          </a:prstGeom>
          <a:noFill/>
        </p:spPr>
        <p:txBody>
          <a:bodyPr wrap="square" rtlCol="0">
            <a:spAutoFit/>
          </a:bodyPr>
          <a:lstStyle/>
          <a:p>
            <a:r>
              <a:rPr lang="en-IN" dirty="0">
                <a:solidFill>
                  <a:schemeClr val="tx1">
                    <a:lumMod val="50000"/>
                    <a:lumOff val="50000"/>
                  </a:schemeClr>
                </a:solidFill>
                <a:latin typeface="Algerian" panose="04020705040A02060702" pitchFamily="82" charset="0"/>
              </a:rPr>
              <a:t>Fig: showing a bucket detector</a:t>
            </a:r>
          </a:p>
        </p:txBody>
      </p:sp>
      <p:pic>
        <p:nvPicPr>
          <p:cNvPr id="4" name="Picture 3">
            <a:extLst>
              <a:ext uri="{FF2B5EF4-FFF2-40B4-BE49-F238E27FC236}">
                <a16:creationId xmlns:a16="http://schemas.microsoft.com/office/drawing/2014/main" id="{619430DE-DB31-EF42-AD99-F8F8BEB934C9}"/>
              </a:ext>
            </a:extLst>
          </p:cNvPr>
          <p:cNvPicPr>
            <a:picLocks noChangeAspect="1"/>
          </p:cNvPicPr>
          <p:nvPr/>
        </p:nvPicPr>
        <p:blipFill>
          <a:blip r:embed="rId4"/>
          <a:stretch>
            <a:fillRect/>
          </a:stretch>
        </p:blipFill>
        <p:spPr>
          <a:xfrm>
            <a:off x="325465" y="2255370"/>
            <a:ext cx="3740175" cy="22525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01DCED-D64E-1904-1CD7-2B73D05EE271}"/>
              </a:ext>
            </a:extLst>
          </p:cNvPr>
          <p:cNvPicPr>
            <a:picLocks noChangeAspect="1"/>
          </p:cNvPicPr>
          <p:nvPr/>
        </p:nvPicPr>
        <p:blipFill rotWithShape="1">
          <a:blip r:embed="rId2"/>
          <a:srcRect t="25791" r="21248"/>
          <a:stretch/>
        </p:blipFill>
        <p:spPr>
          <a:xfrm>
            <a:off x="1460715" y="604434"/>
            <a:ext cx="5618136" cy="2408130"/>
          </a:xfrm>
          <a:prstGeom prst="snip2SameRect">
            <a:avLst/>
          </a:prstGeom>
        </p:spPr>
      </p:pic>
      <p:sp>
        <p:nvSpPr>
          <p:cNvPr id="8" name="TextBox 7">
            <a:extLst>
              <a:ext uri="{FF2B5EF4-FFF2-40B4-BE49-F238E27FC236}">
                <a16:creationId xmlns:a16="http://schemas.microsoft.com/office/drawing/2014/main" id="{3C49A50A-60F3-CC8E-F919-04B0505F1790}"/>
              </a:ext>
            </a:extLst>
          </p:cNvPr>
          <p:cNvSpPr txBox="1"/>
          <p:nvPr/>
        </p:nvSpPr>
        <p:spPr>
          <a:xfrm>
            <a:off x="619932" y="3998563"/>
            <a:ext cx="7299702" cy="830997"/>
          </a:xfrm>
          <a:prstGeom prst="rect">
            <a:avLst/>
          </a:prstGeom>
          <a:noFill/>
        </p:spPr>
        <p:txBody>
          <a:bodyPr wrap="square" rtlCol="0">
            <a:spAutoFit/>
          </a:bodyPr>
          <a:lstStyle/>
          <a:p>
            <a:r>
              <a:rPr lang="en-IN" sz="2400" b="1" u="sng" dirty="0">
                <a:solidFill>
                  <a:srgbClr val="FF0000"/>
                </a:solidFill>
                <a:latin typeface="Algerian" panose="04020705040A02060702" pitchFamily="82" charset="0"/>
              </a:rPr>
              <a:t>FIG</a:t>
            </a:r>
            <a:r>
              <a:rPr lang="en-IN" sz="2400" b="1" dirty="0">
                <a:solidFill>
                  <a:srgbClr val="FF0000"/>
                </a:solidFill>
                <a:latin typeface="Algerian" panose="04020705040A02060702" pitchFamily="82" charset="0"/>
              </a:rPr>
              <a:t>: SHOWING HOW LIGHT BEAM SPLITS AND PHOTONS MOVE.</a:t>
            </a:r>
          </a:p>
        </p:txBody>
      </p:sp>
    </p:spTree>
    <p:extLst>
      <p:ext uri="{BB962C8B-B14F-4D97-AF65-F5344CB8AC3E}">
        <p14:creationId xmlns:p14="http://schemas.microsoft.com/office/powerpoint/2010/main" val="25265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1233F-6F55-B8F2-9CA4-10FB9490897C}"/>
              </a:ext>
            </a:extLst>
          </p:cNvPr>
          <p:cNvSpPr txBox="1"/>
          <p:nvPr/>
        </p:nvSpPr>
        <p:spPr>
          <a:xfrm>
            <a:off x="1704814" y="309966"/>
            <a:ext cx="5253925" cy="584775"/>
          </a:xfrm>
          <a:prstGeom prst="rect">
            <a:avLst/>
          </a:prstGeom>
          <a:noFill/>
        </p:spPr>
        <p:txBody>
          <a:bodyPr wrap="square" rtlCol="0">
            <a:spAutoFit/>
          </a:bodyPr>
          <a:lstStyle/>
          <a:p>
            <a:pPr algn="ctr"/>
            <a:r>
              <a:rPr lang="en-IN" sz="3200" dirty="0">
                <a:solidFill>
                  <a:srgbClr val="FF0000"/>
                </a:solidFill>
                <a:latin typeface="Algerian" panose="04020705040A02060702" pitchFamily="82" charset="0"/>
              </a:rPr>
              <a:t>AND THE LAST STEP…</a:t>
            </a:r>
          </a:p>
        </p:txBody>
      </p:sp>
      <p:sp>
        <p:nvSpPr>
          <p:cNvPr id="3" name="TextBox 2">
            <a:extLst>
              <a:ext uri="{FF2B5EF4-FFF2-40B4-BE49-F238E27FC236}">
                <a16:creationId xmlns:a16="http://schemas.microsoft.com/office/drawing/2014/main" id="{42126199-1E30-A7A0-F8C7-C9CC29D88CB8}"/>
              </a:ext>
            </a:extLst>
          </p:cNvPr>
          <p:cNvSpPr txBox="1"/>
          <p:nvPr/>
        </p:nvSpPr>
        <p:spPr>
          <a:xfrm>
            <a:off x="821410" y="1565329"/>
            <a:ext cx="6896746" cy="2308324"/>
          </a:xfrm>
          <a:prstGeom prst="rect">
            <a:avLst/>
          </a:prstGeom>
          <a:noFill/>
        </p:spPr>
        <p:txBody>
          <a:bodyPr wrap="square" rtlCol="0">
            <a:spAutoFit/>
          </a:bodyPr>
          <a:lstStyle/>
          <a:p>
            <a:r>
              <a:rPr lang="en-US" sz="2400" b="0" i="0" dirty="0">
                <a:solidFill>
                  <a:srgbClr val="00B050"/>
                </a:solidFill>
                <a:effectLst/>
                <a:latin typeface="Arial" panose="020B0604020202020204" pitchFamily="34" charset="0"/>
              </a:rPr>
              <a:t>A processor receiving a signal from both light detectors only records a pixel of an image when light hits both detectors at the same time. In this way, a silhouette image can be constructed, even though the light going towards the multi-pixel camera did not touch the object.</a:t>
            </a:r>
            <a:endParaRPr lang="en-IN" sz="2400" dirty="0"/>
          </a:p>
        </p:txBody>
      </p:sp>
    </p:spTree>
    <p:extLst>
      <p:ext uri="{BB962C8B-B14F-4D97-AF65-F5344CB8AC3E}">
        <p14:creationId xmlns:p14="http://schemas.microsoft.com/office/powerpoint/2010/main" val="2205830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5A4E6-E0FD-5539-C223-C34654A479DB}"/>
              </a:ext>
            </a:extLst>
          </p:cNvPr>
          <p:cNvPicPr>
            <a:picLocks noChangeAspect="1"/>
          </p:cNvPicPr>
          <p:nvPr/>
        </p:nvPicPr>
        <p:blipFill>
          <a:blip r:embed="rId2"/>
          <a:stretch>
            <a:fillRect/>
          </a:stretch>
        </p:blipFill>
        <p:spPr>
          <a:xfrm>
            <a:off x="914400" y="376237"/>
            <a:ext cx="6904495" cy="4144495"/>
          </a:xfrm>
          <a:prstGeom prst="rect">
            <a:avLst/>
          </a:prstGeom>
        </p:spPr>
      </p:pic>
      <p:sp>
        <p:nvSpPr>
          <p:cNvPr id="4" name="TextBox 3">
            <a:extLst>
              <a:ext uri="{FF2B5EF4-FFF2-40B4-BE49-F238E27FC236}">
                <a16:creationId xmlns:a16="http://schemas.microsoft.com/office/drawing/2014/main" id="{7B6BC88E-AE5D-C3A2-D6F6-E8E62E81936F}"/>
              </a:ext>
            </a:extLst>
          </p:cNvPr>
          <p:cNvSpPr txBox="1"/>
          <p:nvPr/>
        </p:nvSpPr>
        <p:spPr>
          <a:xfrm>
            <a:off x="604434" y="4649492"/>
            <a:ext cx="7741403" cy="307777"/>
          </a:xfrm>
          <a:prstGeom prst="rect">
            <a:avLst/>
          </a:prstGeom>
          <a:noFill/>
        </p:spPr>
        <p:txBody>
          <a:bodyPr wrap="square" rtlCol="0">
            <a:spAutoFit/>
          </a:bodyPr>
          <a:lstStyle/>
          <a:p>
            <a:r>
              <a:rPr lang="en-IN" b="1" dirty="0">
                <a:solidFill>
                  <a:schemeClr val="tx1">
                    <a:lumMod val="75000"/>
                    <a:lumOff val="25000"/>
                  </a:schemeClr>
                </a:solidFill>
                <a:latin typeface="NSimSun" panose="02010609030101010101" pitchFamily="49" charset="-122"/>
                <a:ea typeface="NSimSun" panose="02010609030101010101" pitchFamily="49" charset="-122"/>
              </a:rPr>
              <a:t>FIG: SHOWING THE COMPLETE GHOST IMAGING PROCEDURE…..</a:t>
            </a:r>
          </a:p>
        </p:txBody>
      </p:sp>
    </p:spTree>
    <p:extLst>
      <p:ext uri="{BB962C8B-B14F-4D97-AF65-F5344CB8AC3E}">
        <p14:creationId xmlns:p14="http://schemas.microsoft.com/office/powerpoint/2010/main" val="379338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6FE9-FBC8-953A-504C-A64F7F784B20}"/>
              </a:ext>
            </a:extLst>
          </p:cNvPr>
          <p:cNvSpPr>
            <a:spLocks noGrp="1"/>
          </p:cNvSpPr>
          <p:nvPr>
            <p:ph type="title"/>
          </p:nvPr>
        </p:nvSpPr>
        <p:spPr/>
        <p:txBody>
          <a:bodyPr/>
          <a:lstStyle/>
          <a:p>
            <a:r>
              <a:rPr lang="en-IN" dirty="0"/>
              <a:t>BUT, LETS MAKE A SMALL CHANGE…</a:t>
            </a:r>
          </a:p>
        </p:txBody>
      </p:sp>
      <p:sp>
        <p:nvSpPr>
          <p:cNvPr id="4" name="TextBox 3">
            <a:extLst>
              <a:ext uri="{FF2B5EF4-FFF2-40B4-BE49-F238E27FC236}">
                <a16:creationId xmlns:a16="http://schemas.microsoft.com/office/drawing/2014/main" id="{B05C87E5-89C8-194D-04DC-A1D70996C79F}"/>
              </a:ext>
            </a:extLst>
          </p:cNvPr>
          <p:cNvSpPr txBox="1"/>
          <p:nvPr/>
        </p:nvSpPr>
        <p:spPr>
          <a:xfrm>
            <a:off x="387458" y="1171788"/>
            <a:ext cx="8152108" cy="1323439"/>
          </a:xfrm>
          <a:prstGeom prst="rect">
            <a:avLst/>
          </a:prstGeom>
          <a:noFill/>
        </p:spPr>
        <p:txBody>
          <a:bodyPr wrap="square" rtlCol="0">
            <a:spAutoFit/>
          </a:bodyPr>
          <a:lstStyle/>
          <a:p>
            <a:r>
              <a:rPr lang="en-IN" sz="4000" b="1" dirty="0">
                <a:solidFill>
                  <a:srgbClr val="FF0000"/>
                </a:solidFill>
                <a:latin typeface="Bahnschrift Light Condensed" panose="020B0502040204020203" pitchFamily="34" charset="0"/>
              </a:rPr>
              <a:t>WHAT IF WE REPLACE THE CAMERA LENS WITH</a:t>
            </a:r>
          </a:p>
          <a:p>
            <a:r>
              <a:rPr lang="en-IN" sz="4000" b="1" dirty="0">
                <a:solidFill>
                  <a:srgbClr val="FF0000"/>
                </a:solidFill>
                <a:latin typeface="Bahnschrift Light Condensed" panose="020B0502040204020203" pitchFamily="34" charset="0"/>
              </a:rPr>
              <a:t>                    OUR OWN EYES????</a:t>
            </a:r>
          </a:p>
        </p:txBody>
      </p:sp>
      <p:pic>
        <p:nvPicPr>
          <p:cNvPr id="6" name="Picture 5">
            <a:extLst>
              <a:ext uri="{FF2B5EF4-FFF2-40B4-BE49-F238E27FC236}">
                <a16:creationId xmlns:a16="http://schemas.microsoft.com/office/drawing/2014/main" id="{8604876B-C291-C704-141E-D8578E8D9FAE}"/>
              </a:ext>
            </a:extLst>
          </p:cNvPr>
          <p:cNvPicPr>
            <a:picLocks noChangeAspect="1"/>
          </p:cNvPicPr>
          <p:nvPr/>
        </p:nvPicPr>
        <p:blipFill>
          <a:blip r:embed="rId2"/>
          <a:stretch>
            <a:fillRect/>
          </a:stretch>
        </p:blipFill>
        <p:spPr>
          <a:xfrm>
            <a:off x="449451" y="3268657"/>
            <a:ext cx="1010008" cy="1967832"/>
          </a:xfrm>
          <a:prstGeom prst="rect">
            <a:avLst/>
          </a:prstGeom>
        </p:spPr>
      </p:pic>
      <p:sp>
        <p:nvSpPr>
          <p:cNvPr id="7" name="Thought Bubble: Cloud 6">
            <a:extLst>
              <a:ext uri="{FF2B5EF4-FFF2-40B4-BE49-F238E27FC236}">
                <a16:creationId xmlns:a16="http://schemas.microsoft.com/office/drawing/2014/main" id="{6A73ACEC-19C5-0BF7-B2AB-6A3B155E59D2}"/>
              </a:ext>
            </a:extLst>
          </p:cNvPr>
          <p:cNvSpPr/>
          <p:nvPr/>
        </p:nvSpPr>
        <p:spPr>
          <a:xfrm>
            <a:off x="1709996" y="2495227"/>
            <a:ext cx="3071231" cy="1476485"/>
          </a:xfrm>
          <a:prstGeom prst="cloudCallout">
            <a:avLst>
              <a:gd name="adj1" fmla="val -64236"/>
              <a:gd name="adj2" fmla="val 26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WILL OUR EYES BE ABLE TO FIGURE OUT THE IMAGE FROM SCATTERED PHOTONS?</a:t>
            </a:r>
          </a:p>
        </p:txBody>
      </p:sp>
      <p:pic>
        <p:nvPicPr>
          <p:cNvPr id="9" name="Picture 8">
            <a:extLst>
              <a:ext uri="{FF2B5EF4-FFF2-40B4-BE49-F238E27FC236}">
                <a16:creationId xmlns:a16="http://schemas.microsoft.com/office/drawing/2014/main" id="{E33DA846-CFC0-B8C1-7956-837FB422B392}"/>
              </a:ext>
            </a:extLst>
          </p:cNvPr>
          <p:cNvPicPr>
            <a:picLocks noChangeAspect="1"/>
          </p:cNvPicPr>
          <p:nvPr/>
        </p:nvPicPr>
        <p:blipFill>
          <a:blip r:embed="rId3"/>
          <a:stretch>
            <a:fillRect/>
          </a:stretch>
        </p:blipFill>
        <p:spPr>
          <a:xfrm>
            <a:off x="5620700" y="3268657"/>
            <a:ext cx="1514124" cy="1802864"/>
          </a:xfrm>
          <a:prstGeom prst="rect">
            <a:avLst/>
          </a:prstGeom>
        </p:spPr>
      </p:pic>
      <p:sp>
        <p:nvSpPr>
          <p:cNvPr id="10" name="Thought Bubble: Cloud 9">
            <a:extLst>
              <a:ext uri="{FF2B5EF4-FFF2-40B4-BE49-F238E27FC236}">
                <a16:creationId xmlns:a16="http://schemas.microsoft.com/office/drawing/2014/main" id="{77F5F56B-8F91-C1E0-B4E3-697F346FF720}"/>
              </a:ext>
            </a:extLst>
          </p:cNvPr>
          <p:cNvSpPr/>
          <p:nvPr/>
        </p:nvSpPr>
        <p:spPr>
          <a:xfrm>
            <a:off x="6610027" y="1874844"/>
            <a:ext cx="2448732" cy="1393814"/>
          </a:xfrm>
          <a:prstGeom prst="cloudCallout">
            <a:avLst>
              <a:gd name="adj1" fmla="val -41279"/>
              <a:gd name="adj2" fmla="val 8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WILL WE NEED A CORRELATOR IN THAT CASE?</a:t>
            </a:r>
          </a:p>
        </p:txBody>
      </p:sp>
    </p:spTree>
    <p:extLst>
      <p:ext uri="{BB962C8B-B14F-4D97-AF65-F5344CB8AC3E}">
        <p14:creationId xmlns:p14="http://schemas.microsoft.com/office/powerpoint/2010/main" val="267093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WELL, THAT’S WHERE AI COMES INTO PLAY…</a:t>
            </a:r>
            <a:br>
              <a:rPr lang="en" dirty="0"/>
            </a:br>
            <a:br>
              <a:rPr lang="en" dirty="0"/>
            </a:br>
            <a:r>
              <a:rPr lang="en-US" sz="3600" i="0" dirty="0">
                <a:solidFill>
                  <a:srgbClr val="FF0000"/>
                </a:solidFill>
                <a:effectLst/>
                <a:latin typeface="Aparajita" panose="02020603050405020304" pitchFamily="18" charset="0"/>
                <a:cs typeface="Aparajita" panose="02020603050405020304" pitchFamily="18" charset="0"/>
              </a:rPr>
              <a:t>The human subjects wear an EEG helmet, which </a:t>
            </a:r>
            <a:r>
              <a:rPr lang="en-US" sz="3600" dirty="0">
                <a:solidFill>
                  <a:srgbClr val="FF0000"/>
                </a:solidFill>
                <a:latin typeface="Aparajita" panose="02020603050405020304" pitchFamily="18" charset="0"/>
                <a:cs typeface="Aparajita" panose="02020603050405020304" pitchFamily="18" charset="0"/>
              </a:rPr>
              <a:t>i</a:t>
            </a:r>
            <a:r>
              <a:rPr lang="en-US" sz="3600" i="0" dirty="0">
                <a:solidFill>
                  <a:srgbClr val="FF0000"/>
                </a:solidFill>
                <a:effectLst/>
                <a:latin typeface="Aparajita" panose="02020603050405020304" pitchFamily="18" charset="0"/>
                <a:cs typeface="Aparajita" panose="02020603050405020304" pitchFamily="18" charset="0"/>
              </a:rPr>
              <a:t>s able to read signals in their visual cortex. </a:t>
            </a:r>
            <a:endParaRPr sz="3600" dirty="0">
              <a:solidFill>
                <a:srgbClr val="FF0000"/>
              </a:solidFill>
              <a:latin typeface="Aparajita" panose="02020603050405020304" pitchFamily="18" charset="0"/>
              <a:cs typeface="Aparajita"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WELL, THAT’S WHERE AI COMES INTO PLAY…</a:t>
            </a:r>
            <a:br>
              <a:rPr lang="en" dirty="0"/>
            </a:br>
            <a:br>
              <a:rPr lang="en" dirty="0"/>
            </a:br>
            <a:r>
              <a:rPr lang="en-US" sz="3600" i="0" dirty="0">
                <a:solidFill>
                  <a:srgbClr val="FF0000"/>
                </a:solidFill>
                <a:effectLst/>
                <a:latin typeface="Aparajita" panose="02020603050405020304" pitchFamily="18" charset="0"/>
                <a:cs typeface="Aparajita" panose="02020603050405020304" pitchFamily="18" charset="0"/>
              </a:rPr>
              <a:t>The human subjects wear an EEG helmet, which </a:t>
            </a:r>
            <a:r>
              <a:rPr lang="en-US" sz="3600" dirty="0">
                <a:solidFill>
                  <a:srgbClr val="FF0000"/>
                </a:solidFill>
                <a:latin typeface="Aparajita" panose="02020603050405020304" pitchFamily="18" charset="0"/>
                <a:cs typeface="Aparajita" panose="02020603050405020304" pitchFamily="18" charset="0"/>
              </a:rPr>
              <a:t>i</a:t>
            </a:r>
            <a:r>
              <a:rPr lang="en-US" sz="3600" i="0" dirty="0">
                <a:solidFill>
                  <a:srgbClr val="FF0000"/>
                </a:solidFill>
                <a:effectLst/>
                <a:latin typeface="Aparajita" panose="02020603050405020304" pitchFamily="18" charset="0"/>
                <a:cs typeface="Aparajita" panose="02020603050405020304" pitchFamily="18" charset="0"/>
              </a:rPr>
              <a:t>s able to read signals in their visual cortex. </a:t>
            </a:r>
            <a:endParaRPr sz="3600" dirty="0">
              <a:solidFill>
                <a:srgbClr val="FF0000"/>
              </a:solidFill>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E27B0539-A27E-C260-0C1A-8214E1F2A952}"/>
              </a:ext>
            </a:extLst>
          </p:cNvPr>
          <p:cNvSpPr txBox="1"/>
          <p:nvPr/>
        </p:nvSpPr>
        <p:spPr>
          <a:xfrm>
            <a:off x="1782305" y="3696345"/>
            <a:ext cx="5377911" cy="1200329"/>
          </a:xfrm>
          <a:prstGeom prst="rect">
            <a:avLst/>
          </a:prstGeom>
          <a:noFill/>
        </p:spPr>
        <p:txBody>
          <a:bodyPr wrap="square" rtlCol="0">
            <a:spAutoFit/>
          </a:bodyPr>
          <a:lstStyle/>
          <a:p>
            <a:pPr algn="ctr"/>
            <a:r>
              <a:rPr lang="en-IN" sz="3600" b="1" dirty="0">
                <a:solidFill>
                  <a:srgbClr val="0070C0"/>
                </a:solidFill>
                <a:latin typeface="Ink Free" panose="03080402000500000000" pitchFamily="66" charset="0"/>
              </a:rPr>
              <a:t>BUT, WHAT ON EARTH IS AN EEG HELMET???</a:t>
            </a:r>
          </a:p>
        </p:txBody>
      </p:sp>
    </p:spTree>
    <p:extLst>
      <p:ext uri="{BB962C8B-B14F-4D97-AF65-F5344CB8AC3E}">
        <p14:creationId xmlns:p14="http://schemas.microsoft.com/office/powerpoint/2010/main" val="155107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0955-8641-C007-78F7-F5AD10C74C4D}"/>
              </a:ext>
            </a:extLst>
          </p:cNvPr>
          <p:cNvSpPr>
            <a:spLocks noGrp="1"/>
          </p:cNvSpPr>
          <p:nvPr>
            <p:ph type="title"/>
          </p:nvPr>
        </p:nvSpPr>
        <p:spPr>
          <a:xfrm>
            <a:off x="302217" y="1914011"/>
            <a:ext cx="8276095" cy="3316032"/>
          </a:xfrm>
        </p:spPr>
        <p:txBody>
          <a:bodyPr/>
          <a:lstStyle/>
          <a:p>
            <a:r>
              <a:rPr lang="en-IN" sz="1400" dirty="0"/>
              <a:t>BASICALLY</a:t>
            </a:r>
            <a:r>
              <a:rPr lang="en-IN" sz="1600" dirty="0"/>
              <a:t>,</a:t>
            </a:r>
            <a:r>
              <a:rPr lang="en-US" sz="1600" b="0" i="0" dirty="0">
                <a:solidFill>
                  <a:srgbClr val="4B4B4B"/>
                </a:solidFill>
                <a:effectLst/>
                <a:latin typeface="Nunito Sans" panose="020B0604020202020204" pitchFamily="2" charset="0"/>
              </a:rPr>
              <a:t> </a:t>
            </a:r>
            <a:r>
              <a:rPr lang="en-US" sz="1600" b="0" i="0" dirty="0">
                <a:solidFill>
                  <a:schemeClr val="accent2">
                    <a:lumMod val="60000"/>
                    <a:lumOff val="40000"/>
                  </a:schemeClr>
                </a:solidFill>
                <a:effectLst/>
                <a:latin typeface="Nunito Sans" panose="020B0604020202020204" pitchFamily="2" charset="0"/>
              </a:rPr>
              <a:t>Electroencephalography (EEG) is a monitoring method to record the electrical activity of the brain. Wearable EEG headsets position noninvasive electrodes along the scalp. The clinical definition of EEG is the recording of brain activity over a period of time. EEG electrodes pick up on and record the electrical activity in your brain. The collected signals are amplified and digitized, and then sent to a computer or mobile device for storage and data processing.</a:t>
            </a:r>
            <a:endParaRPr lang="en-IN" sz="1600" dirty="0">
              <a:solidFill>
                <a:schemeClr val="accent2">
                  <a:lumMod val="60000"/>
                  <a:lumOff val="40000"/>
                </a:schemeClr>
              </a:solidFill>
            </a:endParaRPr>
          </a:p>
        </p:txBody>
      </p:sp>
      <p:sp>
        <p:nvSpPr>
          <p:cNvPr id="3" name="TextBox 2">
            <a:extLst>
              <a:ext uri="{FF2B5EF4-FFF2-40B4-BE49-F238E27FC236}">
                <a16:creationId xmlns:a16="http://schemas.microsoft.com/office/drawing/2014/main" id="{14FA69EA-04E7-942A-B678-AA57F741517E}"/>
              </a:ext>
            </a:extLst>
          </p:cNvPr>
          <p:cNvSpPr txBox="1"/>
          <p:nvPr/>
        </p:nvSpPr>
        <p:spPr>
          <a:xfrm>
            <a:off x="945396" y="116238"/>
            <a:ext cx="5982346" cy="830997"/>
          </a:xfrm>
          <a:prstGeom prst="rect">
            <a:avLst/>
          </a:prstGeom>
          <a:noFill/>
        </p:spPr>
        <p:txBody>
          <a:bodyPr wrap="square" rtlCol="0">
            <a:spAutoFit/>
          </a:bodyPr>
          <a:lstStyle/>
          <a:p>
            <a:r>
              <a:rPr lang="en-IN" sz="4800" u="sng" dirty="0">
                <a:solidFill>
                  <a:schemeClr val="accent1">
                    <a:lumMod val="75000"/>
                    <a:lumOff val="25000"/>
                  </a:schemeClr>
                </a:solidFill>
                <a:latin typeface="Bernard MT Condensed" panose="02050806060905020404" pitchFamily="18" charset="0"/>
              </a:rPr>
              <a:t>EEG HELMET</a:t>
            </a:r>
          </a:p>
        </p:txBody>
      </p:sp>
      <p:pic>
        <p:nvPicPr>
          <p:cNvPr id="5" name="Picture 4">
            <a:extLst>
              <a:ext uri="{FF2B5EF4-FFF2-40B4-BE49-F238E27FC236}">
                <a16:creationId xmlns:a16="http://schemas.microsoft.com/office/drawing/2014/main" id="{74748ED6-339B-4A98-1CB6-3B5C106F2966}"/>
              </a:ext>
            </a:extLst>
          </p:cNvPr>
          <p:cNvPicPr>
            <a:picLocks noChangeAspect="1"/>
          </p:cNvPicPr>
          <p:nvPr/>
        </p:nvPicPr>
        <p:blipFill>
          <a:blip r:embed="rId2"/>
          <a:stretch>
            <a:fillRect/>
          </a:stretch>
        </p:blipFill>
        <p:spPr>
          <a:xfrm>
            <a:off x="5113840" y="531736"/>
            <a:ext cx="2557820" cy="1462087"/>
          </a:xfrm>
          <a:prstGeom prst="rect">
            <a:avLst/>
          </a:prstGeom>
        </p:spPr>
      </p:pic>
      <p:sp>
        <p:nvSpPr>
          <p:cNvPr id="6" name="TextBox 5">
            <a:extLst>
              <a:ext uri="{FF2B5EF4-FFF2-40B4-BE49-F238E27FC236}">
                <a16:creationId xmlns:a16="http://schemas.microsoft.com/office/drawing/2014/main" id="{CE8D0B1E-806B-F19A-84D1-7F76DB255182}"/>
              </a:ext>
            </a:extLst>
          </p:cNvPr>
          <p:cNvSpPr txBox="1"/>
          <p:nvPr/>
        </p:nvSpPr>
        <p:spPr>
          <a:xfrm>
            <a:off x="782664" y="4511430"/>
            <a:ext cx="7578671" cy="400110"/>
          </a:xfrm>
          <a:prstGeom prst="rect">
            <a:avLst/>
          </a:prstGeom>
          <a:noFill/>
        </p:spPr>
        <p:txBody>
          <a:bodyPr wrap="square" rtlCol="0">
            <a:spAutoFit/>
          </a:bodyPr>
          <a:lstStyle/>
          <a:p>
            <a:pPr algn="ctr"/>
            <a:r>
              <a:rPr lang="en-IN" sz="2000" dirty="0">
                <a:solidFill>
                  <a:srgbClr val="FF0000"/>
                </a:solidFill>
                <a:latin typeface="Algerian" panose="04020705040A02060702" pitchFamily="82" charset="0"/>
              </a:rPr>
              <a:t>SEEMS COOL RIGHT???</a:t>
            </a:r>
          </a:p>
        </p:txBody>
      </p:sp>
    </p:spTree>
    <p:extLst>
      <p:ext uri="{BB962C8B-B14F-4D97-AF65-F5344CB8AC3E}">
        <p14:creationId xmlns:p14="http://schemas.microsoft.com/office/powerpoint/2010/main" val="258828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9C25-0436-BB82-C2C8-F010A5739B26}"/>
              </a:ext>
            </a:extLst>
          </p:cNvPr>
          <p:cNvSpPr>
            <a:spLocks noGrp="1"/>
          </p:cNvSpPr>
          <p:nvPr>
            <p:ph type="title"/>
          </p:nvPr>
        </p:nvSpPr>
        <p:spPr/>
        <p:txBody>
          <a:bodyPr/>
          <a:lstStyle/>
          <a:p>
            <a:r>
              <a:rPr lang="en-IN" dirty="0"/>
              <a:t>NOW, COMING BACK TO OUR DISCUSSION,</a:t>
            </a:r>
          </a:p>
        </p:txBody>
      </p:sp>
      <p:sp>
        <p:nvSpPr>
          <p:cNvPr id="3" name="TextBox 2">
            <a:extLst>
              <a:ext uri="{FF2B5EF4-FFF2-40B4-BE49-F238E27FC236}">
                <a16:creationId xmlns:a16="http://schemas.microsoft.com/office/drawing/2014/main" id="{42CA13A6-3FC6-3DDB-A930-3E5693A46267}"/>
              </a:ext>
            </a:extLst>
          </p:cNvPr>
          <p:cNvSpPr txBox="1"/>
          <p:nvPr/>
        </p:nvSpPr>
        <p:spPr>
          <a:xfrm>
            <a:off x="271220" y="1883044"/>
            <a:ext cx="8020373" cy="1938992"/>
          </a:xfrm>
          <a:prstGeom prst="rect">
            <a:avLst/>
          </a:prstGeom>
          <a:noFill/>
        </p:spPr>
        <p:txBody>
          <a:bodyPr wrap="square" rtlCol="0">
            <a:spAutoFit/>
          </a:bodyPr>
          <a:lstStyle/>
          <a:p>
            <a:r>
              <a:rPr lang="en-US" sz="2000" b="0" i="0" dirty="0">
                <a:solidFill>
                  <a:srgbClr val="00B050"/>
                </a:solidFill>
                <a:effectLst/>
                <a:latin typeface="Lora" panose="020B0604020202020204" pitchFamily="2" charset="0"/>
              </a:rPr>
              <a:t>These signals received </a:t>
            </a:r>
            <a:r>
              <a:rPr lang="en-US" sz="2000" dirty="0">
                <a:solidFill>
                  <a:srgbClr val="00B050"/>
                </a:solidFill>
                <a:latin typeface="Lora" panose="020B0604020202020204" pitchFamily="2" charset="0"/>
              </a:rPr>
              <a:t>a</a:t>
            </a:r>
            <a:r>
              <a:rPr lang="en-US" sz="2000" b="0" i="0" dirty="0">
                <a:solidFill>
                  <a:srgbClr val="00B050"/>
                </a:solidFill>
                <a:effectLst/>
                <a:latin typeface="Lora" panose="020B0604020202020204" pitchFamily="2" charset="0"/>
              </a:rPr>
              <a:t>re fed into a laptop running AI algorithms which can then decode the scattered light and identify the object. The strength of the EEG signal roughly correlates with the intensity of light on different areas of the wall, so the algorithm </a:t>
            </a:r>
            <a:r>
              <a:rPr lang="en-US" sz="2000" dirty="0">
                <a:solidFill>
                  <a:srgbClr val="00B050"/>
                </a:solidFill>
                <a:latin typeface="Lora" panose="020B0604020202020204" pitchFamily="2" charset="0"/>
              </a:rPr>
              <a:t>is</a:t>
            </a:r>
            <a:r>
              <a:rPr lang="en-US" sz="2000" b="0" i="0" dirty="0">
                <a:solidFill>
                  <a:srgbClr val="00B050"/>
                </a:solidFill>
                <a:effectLst/>
                <a:latin typeface="Lora" panose="020B0604020202020204" pitchFamily="2" charset="0"/>
              </a:rPr>
              <a:t> able to use this to “carve” the correct image out of the diffused light.</a:t>
            </a:r>
            <a:endParaRPr lang="en-IN" sz="2000" dirty="0"/>
          </a:p>
        </p:txBody>
      </p:sp>
      <p:sp>
        <p:nvSpPr>
          <p:cNvPr id="4" name="TextBox 3">
            <a:extLst>
              <a:ext uri="{FF2B5EF4-FFF2-40B4-BE49-F238E27FC236}">
                <a16:creationId xmlns:a16="http://schemas.microsoft.com/office/drawing/2014/main" id="{5644ABB4-64C9-AC0C-4EB5-6C1EA5210D7E}"/>
              </a:ext>
            </a:extLst>
          </p:cNvPr>
          <p:cNvSpPr txBox="1"/>
          <p:nvPr/>
        </p:nvSpPr>
        <p:spPr>
          <a:xfrm>
            <a:off x="596684" y="4014060"/>
            <a:ext cx="7694909" cy="707886"/>
          </a:xfrm>
          <a:prstGeom prst="rect">
            <a:avLst/>
          </a:prstGeom>
          <a:noFill/>
        </p:spPr>
        <p:txBody>
          <a:bodyPr wrap="square" rtlCol="0">
            <a:spAutoFit/>
          </a:bodyPr>
          <a:lstStyle/>
          <a:p>
            <a:r>
              <a:rPr lang="en-IN" sz="2000" dirty="0">
                <a:solidFill>
                  <a:srgbClr val="00B0F0"/>
                </a:solidFill>
                <a:latin typeface="Bodoni MT Black" panose="02070A03080606020203" pitchFamily="18" charset="0"/>
              </a:rPr>
              <a:t>WANNA SEE HOW THE SETUP LOOKS? LETSSS SEEEEE…….</a:t>
            </a:r>
          </a:p>
        </p:txBody>
      </p:sp>
    </p:spTree>
    <p:extLst>
      <p:ext uri="{BB962C8B-B14F-4D97-AF65-F5344CB8AC3E}">
        <p14:creationId xmlns:p14="http://schemas.microsoft.com/office/powerpoint/2010/main" val="490017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15017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WAIT…..DOES THAT MEAN AI HELPS US SEE GHOSTS???</a:t>
            </a:r>
            <a:endParaRPr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16978" y="273257"/>
            <a:ext cx="4858717"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3200" dirty="0">
                <a:solidFill>
                  <a:srgbClr val="00B0F0"/>
                </a:solidFill>
              </a:rPr>
              <a:t>THE GHOST-IMAGING</a:t>
            </a:r>
            <a:br>
              <a:rPr lang="en-IN" sz="3200" dirty="0">
                <a:solidFill>
                  <a:srgbClr val="00B0F0"/>
                </a:solidFill>
              </a:rPr>
            </a:br>
            <a:r>
              <a:rPr lang="en-IN" sz="3200" dirty="0">
                <a:solidFill>
                  <a:srgbClr val="00B0F0"/>
                </a:solidFill>
              </a:rPr>
              <a:t>SETUP</a:t>
            </a:r>
            <a:endParaRPr sz="3200" dirty="0">
              <a:solidFill>
                <a:srgbClr val="00B0F0"/>
              </a:solidFill>
            </a:endParaRPr>
          </a:p>
        </p:txBody>
      </p:sp>
      <p:pic>
        <p:nvPicPr>
          <p:cNvPr id="5" name="Picture 4">
            <a:extLst>
              <a:ext uri="{FF2B5EF4-FFF2-40B4-BE49-F238E27FC236}">
                <a16:creationId xmlns:a16="http://schemas.microsoft.com/office/drawing/2014/main" id="{F9C0A220-372A-9283-FB97-3210D1907F55}"/>
              </a:ext>
            </a:extLst>
          </p:cNvPr>
          <p:cNvPicPr>
            <a:picLocks noChangeAspect="1"/>
          </p:cNvPicPr>
          <p:nvPr/>
        </p:nvPicPr>
        <p:blipFill>
          <a:blip r:embed="rId4"/>
          <a:stretch>
            <a:fillRect/>
          </a:stretch>
        </p:blipFill>
        <p:spPr>
          <a:xfrm>
            <a:off x="976393" y="1365886"/>
            <a:ext cx="7718029" cy="34851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EDC15-58B9-D4DB-DD0F-35BB5A955F60}"/>
              </a:ext>
            </a:extLst>
          </p:cNvPr>
          <p:cNvPicPr>
            <a:picLocks noChangeAspect="1"/>
          </p:cNvPicPr>
          <p:nvPr/>
        </p:nvPicPr>
        <p:blipFill>
          <a:blip r:embed="rId2"/>
          <a:stretch>
            <a:fillRect/>
          </a:stretch>
        </p:blipFill>
        <p:spPr>
          <a:xfrm>
            <a:off x="0" y="341543"/>
            <a:ext cx="3487120" cy="3156841"/>
          </a:xfrm>
          <a:prstGeom prst="rect">
            <a:avLst/>
          </a:prstGeom>
        </p:spPr>
      </p:pic>
      <p:sp>
        <p:nvSpPr>
          <p:cNvPr id="4" name="TextBox 3">
            <a:extLst>
              <a:ext uri="{FF2B5EF4-FFF2-40B4-BE49-F238E27FC236}">
                <a16:creationId xmlns:a16="http://schemas.microsoft.com/office/drawing/2014/main" id="{41ED87AD-BDB1-2775-0A0C-BA8906353071}"/>
              </a:ext>
            </a:extLst>
          </p:cNvPr>
          <p:cNvSpPr txBox="1"/>
          <p:nvPr/>
        </p:nvSpPr>
        <p:spPr>
          <a:xfrm>
            <a:off x="3797085" y="790414"/>
            <a:ext cx="4688237" cy="2308324"/>
          </a:xfrm>
          <a:prstGeom prst="rect">
            <a:avLst/>
          </a:prstGeom>
          <a:noFill/>
        </p:spPr>
        <p:txBody>
          <a:bodyPr wrap="square" rtlCol="0">
            <a:spAutoFit/>
          </a:bodyPr>
          <a:lstStyle/>
          <a:p>
            <a:r>
              <a:rPr lang="en-IN" sz="3600" dirty="0">
                <a:solidFill>
                  <a:srgbClr val="00B050"/>
                </a:solidFill>
                <a:latin typeface="Bernard MT Condensed" panose="02050806060905020404" pitchFamily="18" charset="0"/>
              </a:rPr>
              <a:t>REAL IMAGES OF GHOST IMAGING AS PERCIEVED …… INTERESTING, ISN’T IT?</a:t>
            </a:r>
          </a:p>
        </p:txBody>
      </p:sp>
      <p:sp>
        <p:nvSpPr>
          <p:cNvPr id="5" name="TextBox 4">
            <a:extLst>
              <a:ext uri="{FF2B5EF4-FFF2-40B4-BE49-F238E27FC236}">
                <a16:creationId xmlns:a16="http://schemas.microsoft.com/office/drawing/2014/main" id="{22FEAD47-56DE-FBA6-D373-AD26D4C50F51}"/>
              </a:ext>
            </a:extLst>
          </p:cNvPr>
          <p:cNvSpPr txBox="1"/>
          <p:nvPr/>
        </p:nvSpPr>
        <p:spPr>
          <a:xfrm>
            <a:off x="348712" y="3859078"/>
            <a:ext cx="8601559" cy="738664"/>
          </a:xfrm>
          <a:prstGeom prst="rect">
            <a:avLst/>
          </a:prstGeom>
          <a:noFill/>
        </p:spPr>
        <p:txBody>
          <a:bodyPr wrap="square" rtlCol="0">
            <a:spAutoFit/>
          </a:bodyPr>
          <a:lstStyle/>
          <a:p>
            <a:r>
              <a:rPr lang="en-US" b="0" i="0" dirty="0">
                <a:solidFill>
                  <a:srgbClr val="00B0F0"/>
                </a:solidFill>
                <a:effectLst/>
                <a:latin typeface="Lora" pitchFamily="2" charset="0"/>
              </a:rPr>
              <a:t>In this test, </a:t>
            </a:r>
            <a:r>
              <a:rPr lang="en-US" dirty="0" err="1">
                <a:solidFill>
                  <a:srgbClr val="00B0F0"/>
                </a:solidFill>
                <a:latin typeface="Lora" pitchFamily="2" charset="0"/>
              </a:rPr>
              <a:t>the</a:t>
            </a:r>
            <a:r>
              <a:rPr lang="en-US" b="0" i="0" dirty="0" err="1">
                <a:solidFill>
                  <a:srgbClr val="00B0F0"/>
                </a:solidFill>
                <a:effectLst/>
                <a:latin typeface="Lora" pitchFamily="2" charset="0"/>
              </a:rPr>
              <a:t>“object</a:t>
            </a:r>
            <a:r>
              <a:rPr lang="en-US" b="0" i="0" dirty="0">
                <a:solidFill>
                  <a:srgbClr val="00B0F0"/>
                </a:solidFill>
                <a:effectLst/>
                <a:latin typeface="Lora" pitchFamily="2" charset="0"/>
              </a:rPr>
              <a:t>” was a 16 x 16-pixel image, with the light patterns </a:t>
            </a:r>
            <a:r>
              <a:rPr lang="en-US" dirty="0">
                <a:solidFill>
                  <a:srgbClr val="00B0F0"/>
                </a:solidFill>
                <a:latin typeface="Lora" pitchFamily="2" charset="0"/>
              </a:rPr>
              <a:t>which </a:t>
            </a:r>
            <a:r>
              <a:rPr lang="en-US" b="0" i="0" dirty="0">
                <a:solidFill>
                  <a:srgbClr val="00B0F0"/>
                </a:solidFill>
                <a:effectLst/>
                <a:latin typeface="Lora" pitchFamily="2" charset="0"/>
              </a:rPr>
              <a:t>flickered at a frequency of 6 Hz for two seconds. And sure enough, after about a minute of observation of the light, the system was able to accurately reconstruct each part of the object</a:t>
            </a:r>
            <a:r>
              <a:rPr lang="en-US" b="0" i="0" dirty="0">
                <a:solidFill>
                  <a:srgbClr val="333333"/>
                </a:solidFill>
                <a:effectLst/>
                <a:latin typeface="Lora" pitchFamily="2" charset="0"/>
              </a:rPr>
              <a:t>..</a:t>
            </a:r>
            <a:endParaRPr lang="en-IN" dirty="0"/>
          </a:p>
        </p:txBody>
      </p:sp>
    </p:spTree>
    <p:extLst>
      <p:ext uri="{BB962C8B-B14F-4D97-AF65-F5344CB8AC3E}">
        <p14:creationId xmlns:p14="http://schemas.microsoft.com/office/powerpoint/2010/main" val="2261749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WHAT </a:t>
            </a:r>
            <a:r>
              <a:rPr lang="en" dirty="0"/>
              <a:t>makes Ghost Imaging so special??</a:t>
            </a:r>
            <a:endParaRPr sz="3000" dirty="0"/>
          </a:p>
        </p:txBody>
      </p:sp>
      <p:pic>
        <p:nvPicPr>
          <p:cNvPr id="1026" name="Picture 2" descr="Teacher Cartoon Images – Browse 95,425 Stock Photos, Vectors, and Video |  Adobe Stock">
            <a:extLst>
              <a:ext uri="{FF2B5EF4-FFF2-40B4-BE49-F238E27FC236}">
                <a16:creationId xmlns:a16="http://schemas.microsoft.com/office/drawing/2014/main" id="{D1542075-B0BF-26E3-2496-5E9107E5C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390" y="1245676"/>
            <a:ext cx="5401805" cy="35655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EC5F846-FF23-B3E7-4530-3F51A2EF8758}"/>
              </a:ext>
            </a:extLst>
          </p:cNvPr>
          <p:cNvSpPr txBox="1"/>
          <p:nvPr/>
        </p:nvSpPr>
        <p:spPr>
          <a:xfrm>
            <a:off x="1301858" y="1748323"/>
            <a:ext cx="3339885" cy="1815882"/>
          </a:xfrm>
          <a:prstGeom prst="rect">
            <a:avLst/>
          </a:prstGeom>
          <a:noFill/>
        </p:spPr>
        <p:txBody>
          <a:bodyPr wrap="square" rtlCol="0">
            <a:spAutoFit/>
          </a:bodyPr>
          <a:lstStyle/>
          <a:p>
            <a:r>
              <a:rPr lang="en-US" sz="1600" b="1" i="0" dirty="0">
                <a:solidFill>
                  <a:srgbClr val="333333"/>
                </a:solidFill>
                <a:effectLst/>
                <a:latin typeface="Kartika" panose="02020503030404060203" pitchFamily="18" charset="0"/>
                <a:cs typeface="Kartika" panose="02020503030404060203" pitchFamily="18" charset="0"/>
              </a:rPr>
              <a:t>This is one of the first times that computational imaging has been performed by using the human visual system in a neurofeedback loop that adjusts the imaging process in real time.</a:t>
            </a:r>
            <a:endParaRPr lang="en-IN" sz="1600" b="1" dirty="0">
              <a:latin typeface="Kartika" panose="02020503030404060203" pitchFamily="18" charset="0"/>
              <a:cs typeface="Kartika" panose="020205030304040602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latin typeface="Bodoni MT Black" panose="02070A03080606020203" pitchFamily="18" charset="0"/>
              </a:rPr>
              <a:t>FUTURE ADVANCEMENTS WHICH CAN BE THOUGHT OF……</a:t>
            </a:r>
            <a:endParaRPr u="sng" dirty="0">
              <a:latin typeface="Bodoni MT Black" panose="02070A03080606020203" pitchFamily="18" charset="0"/>
            </a:endParaRPr>
          </a:p>
        </p:txBody>
      </p:sp>
      <p:sp>
        <p:nvSpPr>
          <p:cNvPr id="1722" name="Google Shape;1722;p43"/>
          <p:cNvSpPr txBox="1">
            <a:spLocks noGrp="1"/>
          </p:cNvSpPr>
          <p:nvPr>
            <p:ph type="subTitle" idx="2"/>
          </p:nvPr>
        </p:nvSpPr>
        <p:spPr>
          <a:xfrm flipH="1">
            <a:off x="5072170" y="3229525"/>
            <a:ext cx="2711100" cy="739200"/>
          </a:xfrm>
          <a:prstGeom prst="rect">
            <a:avLst/>
          </a:prstGeom>
          <a:ln>
            <a:solidFill>
              <a:srgbClr val="FF0000"/>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lumMod val="50000"/>
                    <a:lumOff val="50000"/>
                  </a:schemeClr>
                </a:solidFill>
                <a:effectLst/>
                <a:latin typeface="Lora" pitchFamily="2" charset="0"/>
              </a:rPr>
              <a:t>combining data from multiple viewers at the same time</a:t>
            </a:r>
            <a:endParaRPr dirty="0">
              <a:solidFill>
                <a:schemeClr val="tx1">
                  <a:lumMod val="50000"/>
                  <a:lumOff val="50000"/>
                </a:schemeClr>
              </a:solidFill>
            </a:endParaRPr>
          </a:p>
        </p:txBody>
      </p:sp>
      <p:sp>
        <p:nvSpPr>
          <p:cNvPr id="1723" name="Google Shape;1723;p43"/>
          <p:cNvSpPr txBox="1">
            <a:spLocks noGrp="1"/>
          </p:cNvSpPr>
          <p:nvPr>
            <p:ph type="subTitle" idx="4"/>
          </p:nvPr>
        </p:nvSpPr>
        <p:spPr>
          <a:xfrm flipH="1">
            <a:off x="1346670" y="3229525"/>
            <a:ext cx="2711100" cy="739200"/>
          </a:xfrm>
          <a:prstGeom prst="rect">
            <a:avLst/>
          </a:prstGeom>
          <a:ln>
            <a:solidFill>
              <a:srgbClr val="FF0000"/>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B0F0"/>
                </a:solidFill>
                <a:effectLst/>
                <a:latin typeface="HP Simplified Jpan" panose="020B0500000000000000" pitchFamily="34" charset="-128"/>
                <a:ea typeface="HP Simplified Jpan" panose="020B0500000000000000" pitchFamily="34" charset="-128"/>
              </a:rPr>
              <a:t>investigate imaging objects in three dimensions</a:t>
            </a:r>
            <a:endParaRPr dirty="0">
              <a:solidFill>
                <a:srgbClr val="00B0F0"/>
              </a:solidFill>
              <a:latin typeface="HP Simplified Jpan" panose="020B0500000000000000" pitchFamily="34" charset="-128"/>
              <a:ea typeface="HP Simplified Jpan" panose="020B0500000000000000" pitchFamily="34" charset="-128"/>
            </a:endParaRPr>
          </a:p>
        </p:txBody>
      </p:sp>
      <p:sp>
        <p:nvSpPr>
          <p:cNvPr id="1724" name="Google Shape;1724;p43"/>
          <p:cNvSpPr txBox="1">
            <a:spLocks noGrp="1"/>
          </p:cNvSpPr>
          <p:nvPr>
            <p:ph type="subTitle" idx="1"/>
          </p:nvPr>
        </p:nvSpPr>
        <p:spPr>
          <a:xfrm flipH="1">
            <a:off x="5072170" y="27840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ajdhani"/>
                <a:ea typeface="Rajdhani"/>
                <a:cs typeface="Rajdhani"/>
                <a:sym typeface="Rajdhani"/>
              </a:rPr>
              <a:t>Multiple viewers</a:t>
            </a:r>
            <a:endParaRPr sz="2400" b="1" dirty="0">
              <a:latin typeface="Rajdhani"/>
              <a:ea typeface="Rajdhani"/>
              <a:cs typeface="Rajdhani"/>
              <a:sym typeface="Rajdhani"/>
            </a:endParaRPr>
          </a:p>
        </p:txBody>
      </p:sp>
      <p:sp>
        <p:nvSpPr>
          <p:cNvPr id="1725" name="Google Shape;1725;p43"/>
          <p:cNvSpPr txBox="1">
            <a:spLocks noGrp="1"/>
          </p:cNvSpPr>
          <p:nvPr>
            <p:ph type="subTitle" idx="3"/>
          </p:nvPr>
        </p:nvSpPr>
        <p:spPr>
          <a:xfrm flipH="1">
            <a:off x="1346670" y="27840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ajdhani"/>
                <a:ea typeface="Rajdhani"/>
                <a:cs typeface="Rajdhani"/>
                <a:sym typeface="Rajdhani"/>
              </a:rPr>
              <a:t>3D imaging</a:t>
            </a:r>
            <a:endParaRPr sz="2400" b="1" dirty="0">
              <a:latin typeface="Rajdhani"/>
              <a:ea typeface="Rajdhani"/>
              <a:cs typeface="Rajdhani"/>
              <a:sym typeface="Rajdhani"/>
            </a:endParaRPr>
          </a:p>
        </p:txBody>
      </p:sp>
      <p:cxnSp>
        <p:nvCxnSpPr>
          <p:cNvPr id="3" name="Straight Arrow Connector 2">
            <a:extLst>
              <a:ext uri="{FF2B5EF4-FFF2-40B4-BE49-F238E27FC236}">
                <a16:creationId xmlns:a16="http://schemas.microsoft.com/office/drawing/2014/main" id="{ADACC1B2-4ADB-B681-4039-89B3F5B84A09}"/>
              </a:ext>
            </a:extLst>
          </p:cNvPr>
          <p:cNvCxnSpPr/>
          <p:nvPr/>
        </p:nvCxnSpPr>
        <p:spPr>
          <a:xfrm flipH="1">
            <a:off x="3146156" y="1844298"/>
            <a:ext cx="751668" cy="8369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32999586-0502-8C2C-6960-26FB65E904F1}"/>
              </a:ext>
            </a:extLst>
          </p:cNvPr>
          <p:cNvCxnSpPr/>
          <p:nvPr/>
        </p:nvCxnSpPr>
        <p:spPr>
          <a:xfrm>
            <a:off x="4207790" y="1759058"/>
            <a:ext cx="1092630" cy="102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B8BF180-E16E-2E96-316D-7378E139BF1D}"/>
              </a:ext>
            </a:extLst>
          </p:cNvPr>
          <p:cNvCxnSpPr/>
          <p:nvPr/>
        </p:nvCxnSpPr>
        <p:spPr>
          <a:xfrm>
            <a:off x="4207790" y="1844298"/>
            <a:ext cx="1456841" cy="939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9CD25E7-0E48-4E4A-359D-C6E00C916C2A}"/>
              </a:ext>
            </a:extLst>
          </p:cNvPr>
          <p:cNvSpPr txBox="1"/>
          <p:nvPr/>
        </p:nvSpPr>
        <p:spPr>
          <a:xfrm>
            <a:off x="1346670" y="4572000"/>
            <a:ext cx="7371127" cy="400110"/>
          </a:xfrm>
          <a:prstGeom prst="rect">
            <a:avLst/>
          </a:prstGeom>
          <a:noFill/>
        </p:spPr>
        <p:txBody>
          <a:bodyPr wrap="square" rtlCol="0">
            <a:spAutoFit/>
          </a:bodyPr>
          <a:lstStyle/>
          <a:p>
            <a:r>
              <a:rPr lang="en-IN" sz="2000" dirty="0">
                <a:solidFill>
                  <a:srgbClr val="FF0000"/>
                </a:solidFill>
              </a:rPr>
              <a:t>AND MANY MORE …….WHAT DO YOU THINK?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07C61-0247-4B5E-67E3-64C4612D2367}"/>
              </a:ext>
            </a:extLst>
          </p:cNvPr>
          <p:cNvSpPr>
            <a:spLocks noGrp="1"/>
          </p:cNvSpPr>
          <p:nvPr>
            <p:ph type="title"/>
          </p:nvPr>
        </p:nvSpPr>
        <p:spPr/>
        <p:txBody>
          <a:bodyPr/>
          <a:lstStyle/>
          <a:p>
            <a:r>
              <a:rPr lang="en-IN" dirty="0"/>
              <a:t>AND LASTLY BUT NOT THE LEAST………</a:t>
            </a:r>
          </a:p>
        </p:txBody>
      </p:sp>
      <p:sp>
        <p:nvSpPr>
          <p:cNvPr id="3" name="TextBox 2">
            <a:extLst>
              <a:ext uri="{FF2B5EF4-FFF2-40B4-BE49-F238E27FC236}">
                <a16:creationId xmlns:a16="http://schemas.microsoft.com/office/drawing/2014/main" id="{7C42A881-950E-A94E-D329-46C02ED455BB}"/>
              </a:ext>
            </a:extLst>
          </p:cNvPr>
          <p:cNvSpPr txBox="1"/>
          <p:nvPr/>
        </p:nvSpPr>
        <p:spPr>
          <a:xfrm>
            <a:off x="108489" y="1232116"/>
            <a:ext cx="7067226" cy="1569660"/>
          </a:xfrm>
          <a:prstGeom prst="rect">
            <a:avLst/>
          </a:prstGeom>
          <a:noFill/>
        </p:spPr>
        <p:txBody>
          <a:bodyPr wrap="square" rtlCol="0">
            <a:spAutoFit/>
          </a:bodyPr>
          <a:lstStyle/>
          <a:p>
            <a:pPr algn="ctr"/>
            <a:r>
              <a:rPr lang="en-IN" sz="2400" dirty="0">
                <a:solidFill>
                  <a:srgbClr val="FF0000"/>
                </a:solidFill>
                <a:latin typeface="Snap ITC" panose="04040A07060A02020202" pitchFamily="82" charset="0"/>
              </a:rPr>
              <a:t>MAYBE, SOMEDAY, WE MAY BE ABLE TO IMAGE ACTUAL GHOSTS TOO….MAYBE EVEN THE ONE STANDING BEHIND YOU???</a:t>
            </a:r>
            <a:endParaRPr lang="en-IN" dirty="0"/>
          </a:p>
        </p:txBody>
      </p:sp>
      <p:pic>
        <p:nvPicPr>
          <p:cNvPr id="4" name="Picture 3">
            <a:extLst>
              <a:ext uri="{FF2B5EF4-FFF2-40B4-BE49-F238E27FC236}">
                <a16:creationId xmlns:a16="http://schemas.microsoft.com/office/drawing/2014/main" id="{942BA733-88CC-7F9B-F285-2D14875894E5}"/>
              </a:ext>
            </a:extLst>
          </p:cNvPr>
          <p:cNvPicPr>
            <a:picLocks noChangeAspect="1"/>
          </p:cNvPicPr>
          <p:nvPr/>
        </p:nvPicPr>
        <p:blipFill>
          <a:blip r:embed="rId2"/>
          <a:stretch>
            <a:fillRect/>
          </a:stretch>
        </p:blipFill>
        <p:spPr>
          <a:xfrm>
            <a:off x="1712563" y="2747075"/>
            <a:ext cx="3594638" cy="2396425"/>
          </a:xfrm>
          <a:prstGeom prst="rect">
            <a:avLst/>
          </a:prstGeom>
        </p:spPr>
      </p:pic>
      <p:sp>
        <p:nvSpPr>
          <p:cNvPr id="5" name="TextBox 4">
            <a:extLst>
              <a:ext uri="{FF2B5EF4-FFF2-40B4-BE49-F238E27FC236}">
                <a16:creationId xmlns:a16="http://schemas.microsoft.com/office/drawing/2014/main" id="{B042EDE9-9CC7-37E1-241B-37C185C5B4EB}"/>
              </a:ext>
            </a:extLst>
          </p:cNvPr>
          <p:cNvSpPr txBox="1"/>
          <p:nvPr/>
        </p:nvSpPr>
        <p:spPr>
          <a:xfrm>
            <a:off x="5594888" y="3626603"/>
            <a:ext cx="3246895" cy="1200329"/>
          </a:xfrm>
          <a:prstGeom prst="rect">
            <a:avLst/>
          </a:prstGeom>
          <a:noFill/>
        </p:spPr>
        <p:txBody>
          <a:bodyPr wrap="square" rtlCol="0">
            <a:spAutoFit/>
          </a:bodyPr>
          <a:lstStyle/>
          <a:p>
            <a:r>
              <a:rPr lang="en-IN" sz="2400" dirty="0">
                <a:solidFill>
                  <a:schemeClr val="tx1">
                    <a:lumMod val="75000"/>
                    <a:lumOff val="25000"/>
                  </a:schemeClr>
                </a:solidFill>
                <a:latin typeface="Bodoni MT Black" panose="02070A03080606020203" pitchFamily="18" charset="0"/>
              </a:rPr>
              <a:t>AND MAYBE IT WOULD LOOK LIKE THIS??</a:t>
            </a:r>
          </a:p>
        </p:txBody>
      </p:sp>
    </p:spTree>
    <p:extLst>
      <p:ext uri="{BB962C8B-B14F-4D97-AF65-F5344CB8AC3E}">
        <p14:creationId xmlns:p14="http://schemas.microsoft.com/office/powerpoint/2010/main" val="1079491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014A-8667-7A01-8EF5-BF090F8F2DEF}"/>
              </a:ext>
            </a:extLst>
          </p:cNvPr>
          <p:cNvSpPr>
            <a:spLocks noGrp="1"/>
          </p:cNvSpPr>
          <p:nvPr>
            <p:ph type="title"/>
          </p:nvPr>
        </p:nvSpPr>
        <p:spPr/>
        <p:txBody>
          <a:bodyPr/>
          <a:lstStyle/>
          <a:p>
            <a:r>
              <a:rPr lang="en-IN" sz="4000" u="sng" dirty="0">
                <a:solidFill>
                  <a:schemeClr val="bg2">
                    <a:lumMod val="60000"/>
                    <a:lumOff val="40000"/>
                  </a:schemeClr>
                </a:solidFill>
              </a:rPr>
              <a:t>AND LETS CONCLUDE……</a:t>
            </a:r>
          </a:p>
        </p:txBody>
      </p:sp>
      <p:sp>
        <p:nvSpPr>
          <p:cNvPr id="3" name="TextBox 2">
            <a:extLst>
              <a:ext uri="{FF2B5EF4-FFF2-40B4-BE49-F238E27FC236}">
                <a16:creationId xmlns:a16="http://schemas.microsoft.com/office/drawing/2014/main" id="{D1DEAEAF-211D-0E6E-225F-96522C77A5B5}"/>
              </a:ext>
            </a:extLst>
          </p:cNvPr>
          <p:cNvSpPr txBox="1"/>
          <p:nvPr/>
        </p:nvSpPr>
        <p:spPr>
          <a:xfrm>
            <a:off x="720100" y="1805553"/>
            <a:ext cx="7339019" cy="707886"/>
          </a:xfrm>
          <a:prstGeom prst="rect">
            <a:avLst/>
          </a:prstGeom>
          <a:noFill/>
        </p:spPr>
        <p:txBody>
          <a:bodyPr wrap="square" rtlCol="0">
            <a:spAutoFit/>
          </a:bodyPr>
          <a:lstStyle/>
          <a:p>
            <a:pPr algn="ctr"/>
            <a:r>
              <a:rPr lang="en-IN" sz="4000" dirty="0">
                <a:solidFill>
                  <a:srgbClr val="FF0000"/>
                </a:solidFill>
                <a:latin typeface="Algerian" panose="04020705040A02060702" pitchFamily="82" charset="0"/>
              </a:rPr>
              <a:t>FIRSTLY…..THANKS….</a:t>
            </a:r>
          </a:p>
        </p:txBody>
      </p:sp>
      <p:sp>
        <p:nvSpPr>
          <p:cNvPr id="4" name="TextBox 3">
            <a:extLst>
              <a:ext uri="{FF2B5EF4-FFF2-40B4-BE49-F238E27FC236}">
                <a16:creationId xmlns:a16="http://schemas.microsoft.com/office/drawing/2014/main" id="{F7E6EE8B-DF95-93B0-83DB-5BFD34CA453B}"/>
              </a:ext>
            </a:extLst>
          </p:cNvPr>
          <p:cNvSpPr txBox="1"/>
          <p:nvPr/>
        </p:nvSpPr>
        <p:spPr>
          <a:xfrm>
            <a:off x="635431" y="2688956"/>
            <a:ext cx="7788669" cy="1569660"/>
          </a:xfrm>
          <a:prstGeom prst="rect">
            <a:avLst/>
          </a:prstGeom>
          <a:noFill/>
        </p:spPr>
        <p:txBody>
          <a:bodyPr wrap="square" rtlCol="0">
            <a:spAutoFit/>
          </a:bodyPr>
          <a:lstStyle/>
          <a:p>
            <a:r>
              <a:rPr lang="en-IN" sz="2400" b="1" dirty="0">
                <a:solidFill>
                  <a:srgbClr val="0070C0"/>
                </a:solidFill>
                <a:latin typeface="Bahnschrift SemiLight" panose="020B0502040204020203" pitchFamily="34" charset="0"/>
              </a:rPr>
              <a:t>THIS WAS A TOPIC I WANTED TO SURF ABOUT…SINCE LONG….BUT OFCOURSE…KEPT ON DELAYING…..BUT FINALLY..WAS ABLE TO LEARN A BIT ABOUT IT AND PRESENT TO YOU GUYS WHATEVER I LEARNT………</a:t>
            </a:r>
          </a:p>
        </p:txBody>
      </p:sp>
      <p:sp>
        <p:nvSpPr>
          <p:cNvPr id="5" name="TextBox 4">
            <a:extLst>
              <a:ext uri="{FF2B5EF4-FFF2-40B4-BE49-F238E27FC236}">
                <a16:creationId xmlns:a16="http://schemas.microsoft.com/office/drawing/2014/main" id="{9C8C3047-3158-DF14-9C20-02F205BCDE23}"/>
              </a:ext>
            </a:extLst>
          </p:cNvPr>
          <p:cNvSpPr txBox="1"/>
          <p:nvPr/>
        </p:nvSpPr>
        <p:spPr>
          <a:xfrm>
            <a:off x="1030637" y="4688237"/>
            <a:ext cx="7028482" cy="400110"/>
          </a:xfrm>
          <a:prstGeom prst="rect">
            <a:avLst/>
          </a:prstGeom>
          <a:noFill/>
        </p:spPr>
        <p:txBody>
          <a:bodyPr wrap="square" rtlCol="0">
            <a:spAutoFit/>
          </a:bodyPr>
          <a:lstStyle/>
          <a:p>
            <a:pPr algn="ctr"/>
            <a:r>
              <a:rPr lang="en-IN" sz="2000" dirty="0">
                <a:solidFill>
                  <a:schemeClr val="bg2"/>
                </a:solidFill>
              </a:rPr>
              <a:t>THANKS AGAIN FOR LISTENING ……</a:t>
            </a:r>
          </a:p>
        </p:txBody>
      </p:sp>
    </p:spTree>
    <p:extLst>
      <p:ext uri="{BB962C8B-B14F-4D97-AF65-F5344CB8AC3E}">
        <p14:creationId xmlns:p14="http://schemas.microsoft.com/office/powerpoint/2010/main" val="368502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 USED….</a:t>
            </a:r>
            <a:endParaRPr dirty="0"/>
          </a:p>
        </p:txBody>
      </p:sp>
      <p:sp>
        <p:nvSpPr>
          <p:cNvPr id="2" name="TextBox 1">
            <a:extLst>
              <a:ext uri="{FF2B5EF4-FFF2-40B4-BE49-F238E27FC236}">
                <a16:creationId xmlns:a16="http://schemas.microsoft.com/office/drawing/2014/main" id="{1DA86F16-AF93-ACE8-166A-C84DED55931D}"/>
              </a:ext>
            </a:extLst>
          </p:cNvPr>
          <p:cNvSpPr txBox="1"/>
          <p:nvPr/>
        </p:nvSpPr>
        <p:spPr>
          <a:xfrm>
            <a:off x="511444" y="1549831"/>
            <a:ext cx="5780868" cy="1815882"/>
          </a:xfrm>
          <a:prstGeom prst="rect">
            <a:avLst/>
          </a:prstGeom>
          <a:noFill/>
        </p:spPr>
        <p:txBody>
          <a:bodyPr wrap="square" rtlCol="0">
            <a:spAutoFit/>
          </a:bodyPr>
          <a:lstStyle/>
          <a:p>
            <a:pPr marL="285750" indent="-285750">
              <a:buFont typeface="Wingdings" panose="05000000000000000000" pitchFamily="2" charset="2"/>
              <a:buChar char="§"/>
            </a:pPr>
            <a:r>
              <a:rPr lang="en-IN" dirty="0">
                <a:hlinkClick r:id="rId4"/>
              </a:rPr>
              <a:t>https://newatlas.com/technology/ghost-imaging-non-line-of-sight-see-around-corners/</a:t>
            </a:r>
            <a:endParaRPr lang="en-IN" dirty="0"/>
          </a:p>
          <a:p>
            <a:pPr marL="285750" indent="-285750">
              <a:buFont typeface="Wingdings" panose="05000000000000000000" pitchFamily="2" charset="2"/>
              <a:buChar char="§"/>
            </a:pPr>
            <a:r>
              <a:rPr lang="en-IN" dirty="0">
                <a:hlinkClick r:id="rId5"/>
              </a:rPr>
              <a:t>https://en.wikipedia.org/wiki/Ghost_imaging</a:t>
            </a:r>
            <a:endParaRPr lang="en-IN" dirty="0"/>
          </a:p>
          <a:p>
            <a:pPr marL="285750" indent="-285750">
              <a:buFont typeface="Wingdings" panose="05000000000000000000" pitchFamily="2" charset="2"/>
              <a:buChar char="§"/>
            </a:pPr>
            <a:r>
              <a:rPr lang="en-IN" dirty="0">
                <a:hlinkClick r:id="rId6"/>
              </a:rPr>
              <a:t>https://physics.aps.org/articles/v9/103</a:t>
            </a:r>
            <a:endParaRPr lang="en-IN" dirty="0"/>
          </a:p>
          <a:p>
            <a:pPr marL="285750" indent="-285750">
              <a:buFont typeface="Wingdings" panose="05000000000000000000" pitchFamily="2" charset="2"/>
              <a:buChar char="§"/>
            </a:pPr>
            <a:r>
              <a:rPr lang="en-IN" dirty="0">
                <a:hlinkClick r:id="rId7"/>
              </a:rPr>
              <a:t>https://royalsocietypublishing.org/doi/10.1098/rsta.2016.0233</a:t>
            </a: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BDC6A-888D-09E6-C9A5-7FAD640DD698}"/>
              </a:ext>
            </a:extLst>
          </p:cNvPr>
          <p:cNvSpPr txBox="1"/>
          <p:nvPr/>
        </p:nvSpPr>
        <p:spPr>
          <a:xfrm>
            <a:off x="712922" y="1969465"/>
            <a:ext cx="7981628" cy="923330"/>
          </a:xfrm>
          <a:prstGeom prst="rect">
            <a:avLst/>
          </a:prstGeom>
          <a:solidFill>
            <a:schemeClr val="accent2">
              <a:lumMod val="60000"/>
              <a:lumOff val="40000"/>
            </a:schemeClr>
          </a:solidFill>
        </p:spPr>
        <p:txBody>
          <a:bodyPr wrap="square" rtlCol="0">
            <a:spAutoFit/>
          </a:bodyPr>
          <a:lstStyle/>
          <a:p>
            <a:pPr algn="ctr"/>
            <a:r>
              <a:rPr lang="en-IN" sz="5400" dirty="0">
                <a:solidFill>
                  <a:srgbClr val="FF0000"/>
                </a:solidFill>
                <a:latin typeface="Bernard MT Condensed" panose="02050806060905020404" pitchFamily="18" charset="0"/>
              </a:rPr>
              <a:t>THE END</a:t>
            </a:r>
          </a:p>
        </p:txBody>
      </p:sp>
      <p:sp>
        <p:nvSpPr>
          <p:cNvPr id="4" name="TextBox 3">
            <a:extLst>
              <a:ext uri="{FF2B5EF4-FFF2-40B4-BE49-F238E27FC236}">
                <a16:creationId xmlns:a16="http://schemas.microsoft.com/office/drawing/2014/main" id="{4D11D96B-0E2B-2FA9-B68C-D2E44E8E4D8F}"/>
              </a:ext>
            </a:extLst>
          </p:cNvPr>
          <p:cNvSpPr txBox="1"/>
          <p:nvPr/>
        </p:nvSpPr>
        <p:spPr>
          <a:xfrm>
            <a:off x="712922" y="3859078"/>
            <a:ext cx="7291953" cy="954107"/>
          </a:xfrm>
          <a:prstGeom prst="rect">
            <a:avLst/>
          </a:prstGeom>
          <a:noFill/>
        </p:spPr>
        <p:txBody>
          <a:bodyPr wrap="square" rtlCol="0">
            <a:spAutoFit/>
          </a:bodyPr>
          <a:lstStyle/>
          <a:p>
            <a:pPr algn="ctr"/>
            <a:r>
              <a:rPr lang="en-IN" sz="2800" dirty="0">
                <a:solidFill>
                  <a:schemeClr val="accent2">
                    <a:lumMod val="60000"/>
                    <a:lumOff val="40000"/>
                  </a:schemeClr>
                </a:solidFill>
                <a:latin typeface="Kartika" panose="02020503030404060203" pitchFamily="18" charset="0"/>
                <a:cs typeface="Kartika" panose="02020503030404060203" pitchFamily="18" charset="0"/>
              </a:rPr>
              <a:t>A PRESENTATION BY SOUMILI MUKHERJEE</a:t>
            </a:r>
          </a:p>
        </p:txBody>
      </p:sp>
    </p:spTree>
    <p:extLst>
      <p:ext uri="{BB962C8B-B14F-4D97-AF65-F5344CB8AC3E}">
        <p14:creationId xmlns:p14="http://schemas.microsoft.com/office/powerpoint/2010/main" val="307928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3" name="Picture 2">
            <a:extLst>
              <a:ext uri="{FF2B5EF4-FFF2-40B4-BE49-F238E27FC236}">
                <a16:creationId xmlns:a16="http://schemas.microsoft.com/office/drawing/2014/main" id="{AA2F87B0-9DE1-8346-121D-9FB5798703E6}"/>
              </a:ext>
            </a:extLst>
          </p:cNvPr>
          <p:cNvPicPr>
            <a:picLocks noChangeAspect="1"/>
          </p:cNvPicPr>
          <p:nvPr/>
        </p:nvPicPr>
        <p:blipFill>
          <a:blip r:embed="rId4"/>
          <a:stretch>
            <a:fillRect/>
          </a:stretch>
        </p:blipFill>
        <p:spPr>
          <a:xfrm>
            <a:off x="2940801" y="667072"/>
            <a:ext cx="3772497" cy="3269497"/>
          </a:xfrm>
          <a:prstGeom prst="rect">
            <a:avLst/>
          </a:prstGeom>
        </p:spPr>
      </p:pic>
    </p:spTree>
    <p:extLst>
      <p:ext uri="{BB962C8B-B14F-4D97-AF65-F5344CB8AC3E}">
        <p14:creationId xmlns:p14="http://schemas.microsoft.com/office/powerpoint/2010/main" val="301423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4" name="TextBox 3">
            <a:extLst>
              <a:ext uri="{FF2B5EF4-FFF2-40B4-BE49-F238E27FC236}">
                <a16:creationId xmlns:a16="http://schemas.microsoft.com/office/drawing/2014/main" id="{F5185B46-773A-E845-8E41-A6EE3777DABB}"/>
              </a:ext>
            </a:extLst>
          </p:cNvPr>
          <p:cNvSpPr txBox="1"/>
          <p:nvPr/>
        </p:nvSpPr>
        <p:spPr>
          <a:xfrm>
            <a:off x="1933413" y="1044660"/>
            <a:ext cx="6183825" cy="954107"/>
          </a:xfrm>
          <a:prstGeom prst="rect">
            <a:avLst/>
          </a:prstGeom>
          <a:noFill/>
        </p:spPr>
        <p:txBody>
          <a:bodyPr wrap="square" rtlCol="0">
            <a:spAutoFit/>
          </a:bodyPr>
          <a:lstStyle/>
          <a:p>
            <a:r>
              <a:rPr lang="en-IN" sz="2800" b="1" dirty="0">
                <a:solidFill>
                  <a:srgbClr val="FF0000"/>
                </a:solidFill>
                <a:latin typeface="Arial Rounded MT Bold" panose="020F0704030504030204" pitchFamily="34" charset="0"/>
              </a:rPr>
              <a:t>A BIT DISHEARTENED TO HEAR THAT? </a:t>
            </a:r>
          </a:p>
        </p:txBody>
      </p:sp>
      <p:pic>
        <p:nvPicPr>
          <p:cNvPr id="10" name="Picture 9">
            <a:extLst>
              <a:ext uri="{FF2B5EF4-FFF2-40B4-BE49-F238E27FC236}">
                <a16:creationId xmlns:a16="http://schemas.microsoft.com/office/drawing/2014/main" id="{8AA6D930-415B-F4C9-E932-E7C91C56534A}"/>
              </a:ext>
            </a:extLst>
          </p:cNvPr>
          <p:cNvPicPr>
            <a:picLocks noChangeAspect="1"/>
          </p:cNvPicPr>
          <p:nvPr/>
        </p:nvPicPr>
        <p:blipFill>
          <a:blip r:embed="rId4"/>
          <a:stretch>
            <a:fillRect/>
          </a:stretch>
        </p:blipFill>
        <p:spPr>
          <a:xfrm>
            <a:off x="2309248" y="3298540"/>
            <a:ext cx="1054692" cy="1694725"/>
          </a:xfrm>
          <a:prstGeom prst="rect">
            <a:avLst/>
          </a:prstGeom>
        </p:spPr>
      </p:pic>
      <p:sp>
        <p:nvSpPr>
          <p:cNvPr id="11" name="Speech Bubble: Oval 10">
            <a:extLst>
              <a:ext uri="{FF2B5EF4-FFF2-40B4-BE49-F238E27FC236}">
                <a16:creationId xmlns:a16="http://schemas.microsoft.com/office/drawing/2014/main" id="{404C00E5-DDE4-F51F-935D-90F975AE17D7}"/>
              </a:ext>
            </a:extLst>
          </p:cNvPr>
          <p:cNvSpPr/>
          <p:nvPr/>
        </p:nvSpPr>
        <p:spPr>
          <a:xfrm>
            <a:off x="4947834" y="2616195"/>
            <a:ext cx="2750949" cy="1251812"/>
          </a:xfrm>
          <a:prstGeom prst="wedgeEllipseCallout">
            <a:avLst>
              <a:gd name="adj1" fmla="val -124425"/>
              <a:gd name="adj2" fmla="val 5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What if I say u that it will help you see things not visible with human vision?</a:t>
            </a:r>
          </a:p>
        </p:txBody>
      </p:sp>
      <p:sp>
        <p:nvSpPr>
          <p:cNvPr id="12" name="TextBox 11">
            <a:extLst>
              <a:ext uri="{FF2B5EF4-FFF2-40B4-BE49-F238E27FC236}">
                <a16:creationId xmlns:a16="http://schemas.microsoft.com/office/drawing/2014/main" id="{7DC23159-2500-BA3E-DB9B-FA44F341921C}"/>
              </a:ext>
            </a:extLst>
          </p:cNvPr>
          <p:cNvSpPr txBox="1"/>
          <p:nvPr/>
        </p:nvSpPr>
        <p:spPr>
          <a:xfrm>
            <a:off x="6377553" y="4131491"/>
            <a:ext cx="1898542" cy="861774"/>
          </a:xfrm>
          <a:prstGeom prst="rect">
            <a:avLst/>
          </a:prstGeom>
          <a:noFill/>
        </p:spPr>
        <p:txBody>
          <a:bodyPr wrap="square" rtlCol="0">
            <a:spAutoFit/>
          </a:bodyPr>
          <a:lstStyle/>
          <a:p>
            <a:r>
              <a:rPr lang="en-IN" sz="1800" dirty="0">
                <a:solidFill>
                  <a:srgbClr val="FF0000"/>
                </a:solidFill>
                <a:latin typeface="Algerian" panose="04020705040A02060702" pitchFamily="82" charset="0"/>
              </a:rPr>
              <a:t>INTERESTING RIGHT?</a:t>
            </a:r>
          </a:p>
          <a:p>
            <a:endParaRPr lang="en-IN" dirty="0">
              <a:solidFill>
                <a:schemeClr val="bg2"/>
              </a:solidFill>
            </a:endParaRPr>
          </a:p>
        </p:txBody>
      </p:sp>
    </p:spTree>
    <p:extLst>
      <p:ext uri="{BB962C8B-B14F-4D97-AF65-F5344CB8AC3E}">
        <p14:creationId xmlns:p14="http://schemas.microsoft.com/office/powerpoint/2010/main" val="149849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WHAT IS GHOST IMAGING?</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WHAT IS GHOST IMAGING?</a:t>
            </a:r>
            <a:endParaRPr dirty="0"/>
          </a:p>
        </p:txBody>
      </p:sp>
      <p:sp>
        <p:nvSpPr>
          <p:cNvPr id="176" name="Google Shape;176;p30"/>
          <p:cNvSpPr txBox="1">
            <a:spLocks noGrp="1"/>
          </p:cNvSpPr>
          <p:nvPr>
            <p:ph type="title" idx="2"/>
          </p:nvPr>
        </p:nvSpPr>
        <p:spPr>
          <a:xfrm>
            <a:off x="4849169" y="1001125"/>
            <a:ext cx="4101101" cy="14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92D050"/>
                </a:solidFill>
                <a:latin typeface="NSimSun" panose="02010609030101010101" pitchFamily="49" charset="-122"/>
                <a:ea typeface="NSimSun" panose="02010609030101010101" pitchFamily="49" charset="-122"/>
              </a:rPr>
              <a:t>TO UNDERSTAND THAT LETS UNDERSTAND THE DIFFERENCE BETWEEN NORMAL CONVENTIONAL IMAGING AND GHOST IMAGING AND WHAT MAKES THIS SO DIFFERENT.</a:t>
            </a:r>
            <a:endParaRPr sz="1800" dirty="0">
              <a:solidFill>
                <a:srgbClr val="92D050"/>
              </a:solidFill>
              <a:latin typeface="NSimSun" panose="02010609030101010101" pitchFamily="49" charset="-122"/>
              <a:ea typeface="NSimSun" panose="02010609030101010101" pitchFamily="49" charset="-122"/>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BEEED7CA-B630-9AC3-4A40-0387E5BDD37D}"/>
              </a:ext>
            </a:extLst>
          </p:cNvPr>
          <p:cNvPicPr>
            <a:picLocks noChangeAspect="1"/>
          </p:cNvPicPr>
          <p:nvPr/>
        </p:nvPicPr>
        <p:blipFill>
          <a:blip r:embed="rId4"/>
          <a:stretch>
            <a:fillRect/>
          </a:stretch>
        </p:blipFill>
        <p:spPr>
          <a:xfrm>
            <a:off x="4572000" y="3666150"/>
            <a:ext cx="1972339" cy="1477350"/>
          </a:xfrm>
          <a:prstGeom prst="rect">
            <a:avLst/>
          </a:prstGeom>
        </p:spPr>
      </p:pic>
      <p:sp>
        <p:nvSpPr>
          <p:cNvPr id="4" name="Speech Bubble: Oval 3">
            <a:extLst>
              <a:ext uri="{FF2B5EF4-FFF2-40B4-BE49-F238E27FC236}">
                <a16:creationId xmlns:a16="http://schemas.microsoft.com/office/drawing/2014/main" id="{128492E5-4591-938B-436B-205E7D0688B9}"/>
              </a:ext>
            </a:extLst>
          </p:cNvPr>
          <p:cNvSpPr/>
          <p:nvPr/>
        </p:nvSpPr>
        <p:spPr>
          <a:xfrm>
            <a:off x="6384930" y="3153878"/>
            <a:ext cx="2236245" cy="1324477"/>
          </a:xfrm>
          <a:prstGeom prst="wedgeEllipseCallout">
            <a:avLst>
              <a:gd name="adj1" fmla="val -65535"/>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READY FOR SPOOKY IMAGING? LESS GOOOOO…</a:t>
            </a:r>
          </a:p>
        </p:txBody>
      </p:sp>
    </p:spTree>
    <p:extLst>
      <p:ext uri="{BB962C8B-B14F-4D97-AF65-F5344CB8AC3E}">
        <p14:creationId xmlns:p14="http://schemas.microsoft.com/office/powerpoint/2010/main" val="2843416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7B3C-BA76-6C05-300F-A1D82D7A78D6}"/>
              </a:ext>
            </a:extLst>
          </p:cNvPr>
          <p:cNvSpPr>
            <a:spLocks noGrp="1"/>
          </p:cNvSpPr>
          <p:nvPr>
            <p:ph type="title"/>
          </p:nvPr>
        </p:nvSpPr>
        <p:spPr>
          <a:xfrm>
            <a:off x="550190" y="566695"/>
            <a:ext cx="7616745" cy="874647"/>
          </a:xfrm>
        </p:spPr>
        <p:txBody>
          <a:bodyPr/>
          <a:lstStyle/>
          <a:p>
            <a:pPr algn="ctr"/>
            <a:r>
              <a:rPr lang="en-IN" sz="3200" dirty="0">
                <a:solidFill>
                  <a:schemeClr val="tx1">
                    <a:lumMod val="50000"/>
                    <a:lumOff val="50000"/>
                  </a:schemeClr>
                </a:solidFill>
              </a:rPr>
              <a:t>CONVENTIONAL IMAGING…</a:t>
            </a:r>
            <a:br>
              <a:rPr lang="en-IN" sz="3200" dirty="0">
                <a:solidFill>
                  <a:schemeClr val="tx1">
                    <a:lumMod val="50000"/>
                    <a:lumOff val="50000"/>
                  </a:schemeClr>
                </a:solidFill>
              </a:rPr>
            </a:br>
            <a:endParaRPr lang="en-IN" sz="3200" dirty="0">
              <a:solidFill>
                <a:schemeClr val="tx1">
                  <a:lumMod val="50000"/>
                  <a:lumOff val="50000"/>
                </a:schemeClr>
              </a:solidFill>
            </a:endParaRPr>
          </a:p>
        </p:txBody>
      </p:sp>
      <p:sp>
        <p:nvSpPr>
          <p:cNvPr id="3" name="TextBox 2">
            <a:extLst>
              <a:ext uri="{FF2B5EF4-FFF2-40B4-BE49-F238E27FC236}">
                <a16:creationId xmlns:a16="http://schemas.microsoft.com/office/drawing/2014/main" id="{BB8FF657-4054-690C-6ACE-CB20D2FA41AF}"/>
              </a:ext>
            </a:extLst>
          </p:cNvPr>
          <p:cNvSpPr txBox="1"/>
          <p:nvPr/>
        </p:nvSpPr>
        <p:spPr>
          <a:xfrm>
            <a:off x="674176" y="1751308"/>
            <a:ext cx="6005593" cy="1169551"/>
          </a:xfrm>
          <a:prstGeom prst="rect">
            <a:avLst/>
          </a:prstGeom>
          <a:noFill/>
        </p:spPr>
        <p:txBody>
          <a:bodyPr wrap="square" rtlCol="0">
            <a:spAutoFit/>
          </a:bodyPr>
          <a:lstStyle/>
          <a:p>
            <a:r>
              <a:rPr lang="en-IN" dirty="0">
                <a:solidFill>
                  <a:srgbClr val="00B050"/>
                </a:solidFill>
                <a:latin typeface="Algerian" panose="04020705040A02060702" pitchFamily="82" charset="0"/>
              </a:rPr>
              <a:t>THE BASIC PRINCIPLE FOLLOWED THERE IS THAT WE POINT DETECTER AT SOME OBJECT WHICH EITHER EMITS LIGHT OR WE ILLUMILINATE THE OBJECT WITH SOME FLASH LIGHT.</a:t>
            </a:r>
          </a:p>
          <a:p>
            <a:r>
              <a:rPr lang="en-IN" dirty="0">
                <a:solidFill>
                  <a:srgbClr val="00B050"/>
                </a:solidFill>
                <a:latin typeface="Algerian" panose="04020705040A02060702" pitchFamily="82" charset="0"/>
              </a:rPr>
              <a:t>Light comes towards the detector…..</a:t>
            </a:r>
          </a:p>
          <a:p>
            <a:r>
              <a:rPr lang="en-IN" dirty="0">
                <a:solidFill>
                  <a:srgbClr val="00B050"/>
                </a:solidFill>
                <a:latin typeface="Algerian" panose="04020705040A02060702" pitchFamily="82" charset="0"/>
              </a:rPr>
              <a:t>Two dimensional detector is used to see the image resolution.</a:t>
            </a:r>
          </a:p>
        </p:txBody>
      </p:sp>
      <p:pic>
        <p:nvPicPr>
          <p:cNvPr id="5" name="Picture 4">
            <a:extLst>
              <a:ext uri="{FF2B5EF4-FFF2-40B4-BE49-F238E27FC236}">
                <a16:creationId xmlns:a16="http://schemas.microsoft.com/office/drawing/2014/main" id="{2746BFB4-C32C-D8BC-5E11-055F42FB333B}"/>
              </a:ext>
            </a:extLst>
          </p:cNvPr>
          <p:cNvPicPr>
            <a:picLocks noChangeAspect="1"/>
          </p:cNvPicPr>
          <p:nvPr/>
        </p:nvPicPr>
        <p:blipFill>
          <a:blip r:embed="rId2"/>
          <a:stretch>
            <a:fillRect/>
          </a:stretch>
        </p:blipFill>
        <p:spPr>
          <a:xfrm>
            <a:off x="6843090" y="1295105"/>
            <a:ext cx="2068436" cy="1889797"/>
          </a:xfrm>
          <a:prstGeom prst="rect">
            <a:avLst/>
          </a:prstGeom>
        </p:spPr>
      </p:pic>
      <p:sp>
        <p:nvSpPr>
          <p:cNvPr id="6" name="TextBox 5">
            <a:extLst>
              <a:ext uri="{FF2B5EF4-FFF2-40B4-BE49-F238E27FC236}">
                <a16:creationId xmlns:a16="http://schemas.microsoft.com/office/drawing/2014/main" id="{BFF7EDA3-50EC-44FA-0D39-3B8BCAD55650}"/>
              </a:ext>
            </a:extLst>
          </p:cNvPr>
          <p:cNvSpPr txBox="1"/>
          <p:nvPr/>
        </p:nvSpPr>
        <p:spPr>
          <a:xfrm>
            <a:off x="1015728" y="3407254"/>
            <a:ext cx="6393050" cy="954107"/>
          </a:xfrm>
          <a:prstGeom prst="rect">
            <a:avLst/>
          </a:prstGeom>
          <a:noFill/>
        </p:spPr>
        <p:txBody>
          <a:bodyPr wrap="square" rtlCol="0">
            <a:spAutoFit/>
          </a:bodyPr>
          <a:lstStyle/>
          <a:p>
            <a:r>
              <a:rPr lang="en-IN" sz="2800" dirty="0"/>
              <a:t>QUITE SIMPLE IS’NT IT?</a:t>
            </a:r>
          </a:p>
          <a:p>
            <a:endParaRPr lang="en-IN" dirty="0">
              <a:solidFill>
                <a:srgbClr val="FF0000"/>
              </a:solidFill>
            </a:endParaRPr>
          </a:p>
          <a:p>
            <a:endParaRPr lang="en-IN" dirty="0"/>
          </a:p>
        </p:txBody>
      </p:sp>
    </p:spTree>
    <p:extLst>
      <p:ext uri="{BB962C8B-B14F-4D97-AF65-F5344CB8AC3E}">
        <p14:creationId xmlns:p14="http://schemas.microsoft.com/office/powerpoint/2010/main" val="3857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CB91407-6917-0F3C-F4CF-16730ED00D2A}"/>
              </a:ext>
            </a:extLst>
          </p:cNvPr>
          <p:cNvSpPr>
            <a:spLocks noGrp="1"/>
          </p:cNvSpPr>
          <p:nvPr>
            <p:ph type="subTitle" idx="1"/>
          </p:nvPr>
        </p:nvSpPr>
        <p:spPr>
          <a:xfrm flipH="1">
            <a:off x="4878962" y="3127250"/>
            <a:ext cx="3335140" cy="445500"/>
          </a:xfrm>
        </p:spPr>
        <p:txBody>
          <a:bodyPr/>
          <a:lstStyle/>
          <a:p>
            <a:r>
              <a:rPr lang="en-IN" dirty="0">
                <a:solidFill>
                  <a:srgbClr val="FF0000"/>
                </a:solidFill>
              </a:rPr>
              <a:t>The dimensions of detector should match that of the screen on which image is projected.</a:t>
            </a:r>
          </a:p>
        </p:txBody>
      </p:sp>
      <p:sp>
        <p:nvSpPr>
          <p:cNvPr id="4" name="Subtitle 3">
            <a:extLst>
              <a:ext uri="{FF2B5EF4-FFF2-40B4-BE49-F238E27FC236}">
                <a16:creationId xmlns:a16="http://schemas.microsoft.com/office/drawing/2014/main" id="{1B7AB20C-E240-C700-32D5-BE4E85C533EC}"/>
              </a:ext>
            </a:extLst>
          </p:cNvPr>
          <p:cNvSpPr>
            <a:spLocks noGrp="1"/>
          </p:cNvSpPr>
          <p:nvPr>
            <p:ph type="subTitle" idx="3"/>
          </p:nvPr>
        </p:nvSpPr>
        <p:spPr>
          <a:xfrm flipH="1">
            <a:off x="1038385" y="2904500"/>
            <a:ext cx="2711099" cy="445500"/>
          </a:xfrm>
        </p:spPr>
        <p:txBody>
          <a:bodyPr/>
          <a:lstStyle/>
          <a:p>
            <a:r>
              <a:rPr lang="en-IN" dirty="0">
                <a:solidFill>
                  <a:srgbClr val="FF0000"/>
                </a:solidFill>
              </a:rPr>
              <a:t>Light travels from object to detector</a:t>
            </a:r>
          </a:p>
        </p:txBody>
      </p:sp>
      <p:sp>
        <p:nvSpPr>
          <p:cNvPr id="6" name="Title 5">
            <a:extLst>
              <a:ext uri="{FF2B5EF4-FFF2-40B4-BE49-F238E27FC236}">
                <a16:creationId xmlns:a16="http://schemas.microsoft.com/office/drawing/2014/main" id="{A3F86EBE-1ABE-B38F-B7FD-1132F64524B4}"/>
              </a:ext>
            </a:extLst>
          </p:cNvPr>
          <p:cNvSpPr>
            <a:spLocks noGrp="1"/>
          </p:cNvSpPr>
          <p:nvPr>
            <p:ph type="title"/>
          </p:nvPr>
        </p:nvSpPr>
        <p:spPr/>
        <p:txBody>
          <a:bodyPr/>
          <a:lstStyle/>
          <a:p>
            <a:r>
              <a:rPr lang="en-IN" dirty="0"/>
              <a:t>ASSUMPTIONS IN CONVENTIONAL IMAGING</a:t>
            </a:r>
          </a:p>
        </p:txBody>
      </p:sp>
      <p:cxnSp>
        <p:nvCxnSpPr>
          <p:cNvPr id="11" name="Straight Arrow Connector 10">
            <a:extLst>
              <a:ext uri="{FF2B5EF4-FFF2-40B4-BE49-F238E27FC236}">
                <a16:creationId xmlns:a16="http://schemas.microsoft.com/office/drawing/2014/main" id="{1E71F9FA-41DF-139B-7065-BF3FD3BD9F1F}"/>
              </a:ext>
            </a:extLst>
          </p:cNvPr>
          <p:cNvCxnSpPr/>
          <p:nvPr/>
        </p:nvCxnSpPr>
        <p:spPr>
          <a:xfrm>
            <a:off x="3908453" y="1082525"/>
            <a:ext cx="1958273" cy="13531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584E7659-4DC5-2E77-E547-43CF529DFF0D}"/>
              </a:ext>
            </a:extLst>
          </p:cNvPr>
          <p:cNvCxnSpPr/>
          <p:nvPr/>
        </p:nvCxnSpPr>
        <p:spPr>
          <a:xfrm flipH="1">
            <a:off x="2136297" y="1082525"/>
            <a:ext cx="1613187" cy="14892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5" name="Google Shape;9882;p57">
            <a:extLst>
              <a:ext uri="{FF2B5EF4-FFF2-40B4-BE49-F238E27FC236}">
                <a16:creationId xmlns:a16="http://schemas.microsoft.com/office/drawing/2014/main" id="{DC2C8FC5-22C5-7AD5-F40B-76C55715BBCC}"/>
              </a:ext>
            </a:extLst>
          </p:cNvPr>
          <p:cNvGrpSpPr/>
          <p:nvPr/>
        </p:nvGrpSpPr>
        <p:grpSpPr>
          <a:xfrm>
            <a:off x="860940" y="2746477"/>
            <a:ext cx="371883" cy="365691"/>
            <a:chOff x="860940" y="2746477"/>
            <a:chExt cx="371883" cy="365691"/>
          </a:xfrm>
        </p:grpSpPr>
        <p:sp>
          <p:nvSpPr>
            <p:cNvPr id="16" name="Google Shape;9883;p57">
              <a:extLst>
                <a:ext uri="{FF2B5EF4-FFF2-40B4-BE49-F238E27FC236}">
                  <a16:creationId xmlns:a16="http://schemas.microsoft.com/office/drawing/2014/main" id="{09D299ED-E28B-ED23-BA3F-1FB2F43C2F94}"/>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84;p57">
              <a:extLst>
                <a:ext uri="{FF2B5EF4-FFF2-40B4-BE49-F238E27FC236}">
                  <a16:creationId xmlns:a16="http://schemas.microsoft.com/office/drawing/2014/main" id="{335590B0-BA8C-A091-96C6-AB730FCE3FB2}"/>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85;p57">
              <a:extLst>
                <a:ext uri="{FF2B5EF4-FFF2-40B4-BE49-F238E27FC236}">
                  <a16:creationId xmlns:a16="http://schemas.microsoft.com/office/drawing/2014/main" id="{F08F69D3-7265-985D-407E-E4F6E9FDC901}"/>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86;p57">
              <a:extLst>
                <a:ext uri="{FF2B5EF4-FFF2-40B4-BE49-F238E27FC236}">
                  <a16:creationId xmlns:a16="http://schemas.microsoft.com/office/drawing/2014/main" id="{B13C9468-F3D7-46A0-0F26-C305C85671D9}"/>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87;p57">
              <a:extLst>
                <a:ext uri="{FF2B5EF4-FFF2-40B4-BE49-F238E27FC236}">
                  <a16:creationId xmlns:a16="http://schemas.microsoft.com/office/drawing/2014/main" id="{DB9E25C4-0A39-F61E-9C84-808D31165809}"/>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9882;p57">
            <a:extLst>
              <a:ext uri="{FF2B5EF4-FFF2-40B4-BE49-F238E27FC236}">
                <a16:creationId xmlns:a16="http://schemas.microsoft.com/office/drawing/2014/main" id="{5ED4C318-73BC-EC2F-3765-701A8A8A4BC8}"/>
              </a:ext>
            </a:extLst>
          </p:cNvPr>
          <p:cNvGrpSpPr/>
          <p:nvPr/>
        </p:nvGrpSpPr>
        <p:grpSpPr>
          <a:xfrm>
            <a:off x="4793670" y="2728830"/>
            <a:ext cx="371883" cy="365691"/>
            <a:chOff x="860940" y="2746477"/>
            <a:chExt cx="371883" cy="365691"/>
          </a:xfrm>
        </p:grpSpPr>
        <p:sp>
          <p:nvSpPr>
            <p:cNvPr id="22" name="Google Shape;9883;p57">
              <a:extLst>
                <a:ext uri="{FF2B5EF4-FFF2-40B4-BE49-F238E27FC236}">
                  <a16:creationId xmlns:a16="http://schemas.microsoft.com/office/drawing/2014/main" id="{09D2F7BA-A37A-1AA8-FA83-9C08D4E228C8}"/>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84;p57">
              <a:extLst>
                <a:ext uri="{FF2B5EF4-FFF2-40B4-BE49-F238E27FC236}">
                  <a16:creationId xmlns:a16="http://schemas.microsoft.com/office/drawing/2014/main" id="{A0685883-86EA-CE96-BC34-7ACD5238A5EE}"/>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85;p57">
              <a:extLst>
                <a:ext uri="{FF2B5EF4-FFF2-40B4-BE49-F238E27FC236}">
                  <a16:creationId xmlns:a16="http://schemas.microsoft.com/office/drawing/2014/main" id="{2F9522B2-3095-BE32-D470-44F43B712BE0}"/>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86;p57">
              <a:extLst>
                <a:ext uri="{FF2B5EF4-FFF2-40B4-BE49-F238E27FC236}">
                  <a16:creationId xmlns:a16="http://schemas.microsoft.com/office/drawing/2014/main" id="{5FF6EA0A-04CB-D1B3-F33B-6DB04796A843}"/>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87;p57">
              <a:extLst>
                <a:ext uri="{FF2B5EF4-FFF2-40B4-BE49-F238E27FC236}">
                  <a16:creationId xmlns:a16="http://schemas.microsoft.com/office/drawing/2014/main" id="{1AFCFAB6-821F-474B-318D-BB60448C1502}"/>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058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5F4C9-2081-CCF2-14FE-768657BB508F}"/>
              </a:ext>
            </a:extLst>
          </p:cNvPr>
          <p:cNvPicPr>
            <a:picLocks noChangeAspect="1"/>
          </p:cNvPicPr>
          <p:nvPr/>
        </p:nvPicPr>
        <p:blipFill rotWithShape="1">
          <a:blip r:embed="rId2"/>
          <a:srcRect l="12390" r="12301" b="24169"/>
          <a:stretch/>
        </p:blipFill>
        <p:spPr>
          <a:xfrm>
            <a:off x="1128839" y="1068148"/>
            <a:ext cx="6886322" cy="2524716"/>
          </a:xfrm>
          <a:prstGeom prst="rect">
            <a:avLst/>
          </a:prstGeom>
        </p:spPr>
      </p:pic>
      <p:sp>
        <p:nvSpPr>
          <p:cNvPr id="4" name="TextBox 3">
            <a:extLst>
              <a:ext uri="{FF2B5EF4-FFF2-40B4-BE49-F238E27FC236}">
                <a16:creationId xmlns:a16="http://schemas.microsoft.com/office/drawing/2014/main" id="{A1913857-9B40-D744-5285-0E6CCF6B68D5}"/>
              </a:ext>
            </a:extLst>
          </p:cNvPr>
          <p:cNvSpPr txBox="1"/>
          <p:nvPr/>
        </p:nvSpPr>
        <p:spPr>
          <a:xfrm>
            <a:off x="566442" y="267037"/>
            <a:ext cx="7914011" cy="400110"/>
          </a:xfrm>
          <a:prstGeom prst="rect">
            <a:avLst/>
          </a:prstGeom>
          <a:noFill/>
        </p:spPr>
        <p:txBody>
          <a:bodyPr wrap="square" rtlCol="0">
            <a:spAutoFit/>
          </a:bodyPr>
          <a:lstStyle/>
          <a:p>
            <a:pPr algn="ctr"/>
            <a:r>
              <a:rPr lang="en-IN" sz="2000" dirty="0">
                <a:solidFill>
                  <a:srgbClr val="92D050"/>
                </a:solidFill>
                <a:latin typeface="Algerian" panose="04020705040A02060702" pitchFamily="82" charset="0"/>
              </a:rPr>
              <a:t>But what if we remove both the assumptions??</a:t>
            </a:r>
          </a:p>
        </p:txBody>
      </p:sp>
      <p:sp>
        <p:nvSpPr>
          <p:cNvPr id="5" name="TextBox 4">
            <a:extLst>
              <a:ext uri="{FF2B5EF4-FFF2-40B4-BE49-F238E27FC236}">
                <a16:creationId xmlns:a16="http://schemas.microsoft.com/office/drawing/2014/main" id="{2FD95EFB-C511-5E46-E120-AED64D3E2320}"/>
              </a:ext>
            </a:extLst>
          </p:cNvPr>
          <p:cNvSpPr txBox="1"/>
          <p:nvPr/>
        </p:nvSpPr>
        <p:spPr>
          <a:xfrm>
            <a:off x="453154" y="4086478"/>
            <a:ext cx="8027299" cy="830997"/>
          </a:xfrm>
          <a:prstGeom prst="rect">
            <a:avLst/>
          </a:prstGeom>
          <a:noFill/>
        </p:spPr>
        <p:txBody>
          <a:bodyPr wrap="square" rtlCol="0">
            <a:spAutoFit/>
          </a:bodyPr>
          <a:lstStyle/>
          <a:p>
            <a:r>
              <a:rPr lang="en-IN" sz="2400" dirty="0">
                <a:solidFill>
                  <a:srgbClr val="FF0000"/>
                </a:solidFill>
                <a:latin typeface="Bahnschrift" panose="020B0502040204020203" pitchFamily="34" charset="0"/>
              </a:rPr>
              <a:t>THAT’S WHAT WE DO IN GHOST IMAGING……NO ASSUMPTIONS….INTERESTING RIGHT?</a:t>
            </a:r>
          </a:p>
        </p:txBody>
      </p:sp>
    </p:spTree>
    <p:extLst>
      <p:ext uri="{BB962C8B-B14F-4D97-AF65-F5344CB8AC3E}">
        <p14:creationId xmlns:p14="http://schemas.microsoft.com/office/powerpoint/2010/main" val="2781182427"/>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TotalTime>
  <Words>962</Words>
  <Application>Microsoft Office PowerPoint</Application>
  <PresentationFormat>On-screen Show (16:9)</PresentationFormat>
  <Paragraphs>69</Paragraphs>
  <Slides>27</Slides>
  <Notes>13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27</vt:i4>
      </vt:variant>
    </vt:vector>
  </HeadingPairs>
  <TitlesOfParts>
    <vt:vector size="50" baseType="lpstr">
      <vt:lpstr>Bahnschrift</vt:lpstr>
      <vt:lpstr>Kartika</vt:lpstr>
      <vt:lpstr>Snap ITC</vt:lpstr>
      <vt:lpstr>Bahnschrift SemiLight</vt:lpstr>
      <vt:lpstr>HP Simplified Jpan</vt:lpstr>
      <vt:lpstr>Arial Rounded MT Bold</vt:lpstr>
      <vt:lpstr>Algerian</vt:lpstr>
      <vt:lpstr>Rajdhani</vt:lpstr>
      <vt:lpstr>NSimSun</vt:lpstr>
      <vt:lpstr>Ink Free</vt:lpstr>
      <vt:lpstr>Advent Pro Light</vt:lpstr>
      <vt:lpstr>Bodoni MT Black</vt:lpstr>
      <vt:lpstr>Lora</vt:lpstr>
      <vt:lpstr>Wingdings</vt:lpstr>
      <vt:lpstr>Nunito Sans</vt:lpstr>
      <vt:lpstr>Aparajita</vt:lpstr>
      <vt:lpstr>Arial</vt:lpstr>
      <vt:lpstr>Josefin Slab</vt:lpstr>
      <vt:lpstr>Bernard MT Condensed</vt:lpstr>
      <vt:lpstr>Anton</vt:lpstr>
      <vt:lpstr>Bahnschrift Light Condensed</vt:lpstr>
      <vt:lpstr>Fira Sans Condensed Light</vt:lpstr>
      <vt:lpstr>Ai Tech Agency by Slidesgo</vt:lpstr>
      <vt:lpstr>GHOST IMAGING</vt:lpstr>
      <vt:lpstr>WAIT…..DOES THAT MEAN AI HELPS US SEE GHOSTS???</vt:lpstr>
      <vt:lpstr>PowerPoint Presentation</vt:lpstr>
      <vt:lpstr>PowerPoint Presentation</vt:lpstr>
      <vt:lpstr>WHAT IS GHOST IMAGING?</vt:lpstr>
      <vt:lpstr>WHAT IS GHOST IMAGING?</vt:lpstr>
      <vt:lpstr>CONVENTIONAL IMAGING… </vt:lpstr>
      <vt:lpstr>ASSUMPTIONS IN CONVENTIONAL IMAGING</vt:lpstr>
      <vt:lpstr>PowerPoint Presentation</vt:lpstr>
      <vt:lpstr>SO HOW DOES GHOST IMAGING WORK?</vt:lpstr>
      <vt:lpstr>Mechanism</vt:lpstr>
      <vt:lpstr>PowerPoint Presentation</vt:lpstr>
      <vt:lpstr>PowerPoint Presentation</vt:lpstr>
      <vt:lpstr>PowerPoint Presentation</vt:lpstr>
      <vt:lpstr>BUT, LETS MAKE A SMALL CHANGE…</vt:lpstr>
      <vt:lpstr>WELL, THAT’S WHERE AI COMES INTO PLAY…  The human subjects wear an EEG helmet, which is able to read signals in their visual cortex. </vt:lpstr>
      <vt:lpstr>WELL, THAT’S WHERE AI COMES INTO PLAY…  The human subjects wear an EEG helmet, which is able to read signals in their visual cortex. </vt:lpstr>
      <vt:lpstr>BASICALLY, Electroencephalography (EEG) is a monitoring method to record the electrical activity of the brain. Wearable EEG headsets position noninvasive electrodes along the scalp. The clinical definition of EEG is the recording of brain activity over a period of time. EEG electrodes pick up on and record the electrical activity in your brain. The collected signals are amplified and digitized, and then sent to a computer or mobile device for storage and data processing.</vt:lpstr>
      <vt:lpstr>NOW, COMING BACK TO OUR DISCUSSION,</vt:lpstr>
      <vt:lpstr>THE GHOST-IMAGING SETUP</vt:lpstr>
      <vt:lpstr>PowerPoint Presentation</vt:lpstr>
      <vt:lpstr>WHAT makes Ghost Imaging so special??</vt:lpstr>
      <vt:lpstr>FUTURE ADVANCEMENTS WHICH CAN BE THOUGHT OF……</vt:lpstr>
      <vt:lpstr>AND LASTLY BUT NOT THE LEAST………</vt:lpstr>
      <vt:lpstr>AND LETS CONCLUDE……</vt:lpstr>
      <vt:lpstr>RESOURCES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 IMAGING</dc:title>
  <dc:creator>Soumili Mukherjee</dc:creator>
  <cp:lastModifiedBy>Soumili Mukherjee</cp:lastModifiedBy>
  <cp:revision>13</cp:revision>
  <dcterms:modified xsi:type="dcterms:W3CDTF">2022-09-17T11:41:17Z</dcterms:modified>
</cp:coreProperties>
</file>